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4" r:id="rId4"/>
    <p:sldId id="295" r:id="rId5"/>
    <p:sldId id="297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32" r:id="rId34"/>
    <p:sldId id="327" r:id="rId35"/>
    <p:sldId id="328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26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4" autoAdjust="0"/>
  </p:normalViewPr>
  <p:slideViewPr>
    <p:cSldViewPr>
      <p:cViewPr varScale="1">
        <p:scale>
          <a:sx n="46" d="100"/>
          <a:sy n="46" d="100"/>
        </p:scale>
        <p:origin x="131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09F5-33F2-479D-BFCA-C2A5AC1D369F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A9BB-4CCB-4976-9BE6-219A3F67E9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32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77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57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7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13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24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6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87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57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064D-9869-4A33-AF30-316DAED8AC82}" type="datetimeFigureOut">
              <a:rPr lang="de-DE" smtClean="0"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2DCA-42B2-42F8-90CE-AC380A1BB3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1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897583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Neue Wege in der Agrarkommunikation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r>
              <a:rPr lang="de-DE" dirty="0"/>
              <a:t/>
            </a:r>
            <a:br>
              <a:rPr lang="de-DE" dirty="0"/>
            </a:br>
            <a:endParaRPr lang="de-DE" sz="3100" dirty="0"/>
          </a:p>
        </p:txBody>
      </p:sp>
      <p:sp>
        <p:nvSpPr>
          <p:cNvPr id="5" name="Rechteck 4"/>
          <p:cNvSpPr/>
          <p:nvPr/>
        </p:nvSpPr>
        <p:spPr>
          <a:xfrm>
            <a:off x="827585" y="2996952"/>
            <a:ext cx="7056784" cy="1271289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1560" y="3045557"/>
            <a:ext cx="749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Ein Plädoyer für 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Mut, Demut und Entschlossenheit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4725144"/>
            <a:ext cx="6336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Hans-Heinrich Berghorn, </a:t>
            </a:r>
          </a:p>
          <a:p>
            <a:pPr algn="ctr"/>
            <a:r>
              <a:rPr lang="de-DE" dirty="0"/>
              <a:t>Westfälisch-Lippischer Landwirtschaftsverband (WLV)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3. </a:t>
            </a:r>
            <a:r>
              <a:rPr lang="de-DE" dirty="0" err="1"/>
              <a:t>Hohenheimer</a:t>
            </a:r>
            <a:r>
              <a:rPr lang="de-DE" dirty="0"/>
              <a:t> Landwirtschaftsdialog </a:t>
            </a:r>
            <a:br>
              <a:rPr lang="de-DE" dirty="0"/>
            </a:br>
            <a:r>
              <a:rPr lang="de-DE" dirty="0"/>
              <a:t>Stuttgart, 19. April 2018</a:t>
            </a:r>
          </a:p>
          <a:p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9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00274" cy="524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2050" name="Picture 2" descr="Bildergebnis für bedürfnispyramide mas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451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28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4098" name="Picture 2" descr="Bildergebnis für dream society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7093"/>
            <a:ext cx="3349014" cy="501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9168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Grundlage für Konsumentscheidungen heute:</a:t>
            </a:r>
          </a:p>
          <a:p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25463" y="413253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2000" dirty="0"/>
          </a:p>
          <a:p>
            <a:pPr marL="285750" indent="-285750">
              <a:buClr>
                <a:srgbClr val="5DC26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284632" y="2650921"/>
            <a:ext cx="2233716" cy="533830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307880" y="2650921"/>
            <a:ext cx="263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MEHRWERT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" y="3453207"/>
            <a:ext cx="2353511" cy="206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48288" y="36357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Produkte</a:t>
            </a:r>
          </a:p>
        </p:txBody>
      </p:sp>
      <p:pic>
        <p:nvPicPr>
          <p:cNvPr id="5122" name="Picture 2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1352"/>
            <a:ext cx="1900758" cy="12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55" y="3453208"/>
            <a:ext cx="2353511" cy="205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20362" y="3635732"/>
            <a:ext cx="184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Dienstleistungen</a:t>
            </a:r>
          </a:p>
        </p:txBody>
      </p:sp>
      <p:pic>
        <p:nvPicPr>
          <p:cNvPr id="5129" name="Picture 9" descr="Bildergebnis für ökoki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10" y="4245020"/>
            <a:ext cx="1965648" cy="7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64" y="3446337"/>
            <a:ext cx="2353511" cy="205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084168" y="3635732"/>
            <a:ext cx="184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Organisationen</a:t>
            </a:r>
          </a:p>
        </p:txBody>
      </p:sp>
      <p:pic>
        <p:nvPicPr>
          <p:cNvPr id="5126" name="Picture 6" descr="Bildergebnis für greenpe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81" y="4234752"/>
            <a:ext cx="1584176" cy="6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25463" y="413253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2000" dirty="0"/>
          </a:p>
          <a:p>
            <a:pPr marL="285750" indent="-285750">
              <a:buClr>
                <a:srgbClr val="5DC26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1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0" y="2871989"/>
            <a:ext cx="2353511" cy="119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34546" y="31667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Ein ruhiges Gewissen</a:t>
            </a:r>
          </a:p>
        </p:txBody>
      </p:sp>
      <p:pic>
        <p:nvPicPr>
          <p:cNvPr id="17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13" y="2871987"/>
            <a:ext cx="2353511" cy="119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06620" y="3121694"/>
            <a:ext cx="184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Ethische Überzeugungen</a:t>
            </a:r>
          </a:p>
        </p:txBody>
      </p:sp>
      <p:pic>
        <p:nvPicPr>
          <p:cNvPr id="18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22" y="2865118"/>
            <a:ext cx="2353511" cy="120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070426" y="3135814"/>
            <a:ext cx="184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Soziales Engagement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62738" y="2069703"/>
            <a:ext cx="3867728" cy="533830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614042" y="205569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ES GIBT MÄRKTE FÜR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7472" y="4638327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kern="0" dirty="0"/>
              <a:t>Die „Traum-Gesellschaft“ konsumiert Werte!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9480" y="535840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Wer seinen „Mehrwert“ nicht positiv benennt und deutlich kommuniziert, der hat ein Problem!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5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0" y="3553595"/>
            <a:ext cx="6984775" cy="6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27584" y="191683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kern="0" dirty="0"/>
              <a:t>Die „Traum-Gesellschaft“ konsumiert Werte!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99592" y="263691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Wer seinen „Mehrwert“ nicht positiv benennt und deutlich kommuniziert, der hat ein Problem…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275656" y="3553595"/>
            <a:ext cx="6300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 Ökologische Landwirtschaft = Nahrung + </a:t>
            </a: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de-DE" dirty="0"/>
              <a:t> </a:t>
            </a:r>
            <a:r>
              <a:rPr lang="de-DE" i="1" dirty="0"/>
              <a:t>(Weltrettung)</a:t>
            </a:r>
            <a:br>
              <a:rPr lang="de-DE" i="1" dirty="0"/>
            </a:br>
            <a:endParaRPr lang="de-DE" i="1" dirty="0"/>
          </a:p>
        </p:txBody>
      </p:sp>
      <p:pic>
        <p:nvPicPr>
          <p:cNvPr id="1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25144"/>
            <a:ext cx="6984775" cy="6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266181" y="4715852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Konventionelle Landwirtschaft = Nahrung + </a:t>
            </a: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de-DE" dirty="0"/>
              <a:t> </a:t>
            </a:r>
            <a:r>
              <a:rPr lang="de-DE" i="1" dirty="0"/>
              <a:t>(Skandale?)</a:t>
            </a:r>
          </a:p>
        </p:txBody>
      </p:sp>
      <p:sp>
        <p:nvSpPr>
          <p:cNvPr id="5" name="Pfeil nach rechts 4"/>
          <p:cNvSpPr/>
          <p:nvPr/>
        </p:nvSpPr>
        <p:spPr>
          <a:xfrm rot="19230311">
            <a:off x="7011674" y="3603114"/>
            <a:ext cx="648072" cy="432048"/>
          </a:xfrm>
          <a:prstGeom prst="rightArrow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2346146">
            <a:off x="6939927" y="4845291"/>
            <a:ext cx="648072" cy="43204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4580"/>
            <a:ext cx="7324724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2039342" y="5229200"/>
            <a:ext cx="6438849" cy="12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de-DE" b="1" dirty="0"/>
              <a:t>Nährwert – und Mehrwert!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8739" y="557269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DE" sz="2400" b="1" dirty="0"/>
              <a:t>Das „Generalthema“ für Gesellschaft und Landwirtschaft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GENERALTHEMA FÜR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GESELLSCHAFT UND LANDWIRTSCHAFT</a:t>
            </a:r>
          </a:p>
        </p:txBody>
      </p:sp>
      <p:pic>
        <p:nvPicPr>
          <p:cNvPr id="1026" name="Picture 2" descr="S:\Öffentlichkeitsarbeit\Grafiken\Blumen und Pflanzen\Aehre_du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093666" cy="43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GENERALTHEMA FÜR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GESELLSCHAFT UND LANDWIRTSCHAFT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58" y="1700808"/>
            <a:ext cx="3062593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GENERALTHEMA FÜR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GESELLSCHAFT UND LANDWIRTSCHAFT</a:t>
            </a:r>
          </a:p>
        </p:txBody>
      </p:sp>
      <p:pic>
        <p:nvPicPr>
          <p:cNvPr id="6" name="Picture 2" descr="C:\Users\Administrator\AppData\Local\Microsoft\Windows\Temporary Internet Files\Content.IE5\N3P0KYP3\HGF Klausur Nachhaltigkeitssysteme Bücheler 1809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71792" cy="54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19168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Der Vortrag im Überblick: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592" y="2636912"/>
            <a:ext cx="70567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Die Wahrnehmung der </a:t>
            </a:r>
            <a:r>
              <a:rPr lang="de-DE" sz="2000" i="1" dirty="0"/>
              <a:t>„Landwirtschaft von heute“</a:t>
            </a:r>
            <a:endParaRPr lang="de-DE" sz="1000" i="1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Das </a:t>
            </a:r>
            <a:r>
              <a:rPr lang="de-DE" sz="2000" i="1" dirty="0"/>
              <a:t>„Generalthema“ </a:t>
            </a:r>
            <a:r>
              <a:rPr lang="de-DE" sz="2000" dirty="0"/>
              <a:t>für Gesellschaft und Landwirtschaft</a:t>
            </a:r>
            <a:endParaRPr lang="de-DE" sz="100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Mehr als Semantik: </a:t>
            </a:r>
            <a:r>
              <a:rPr lang="de-DE" sz="2000" i="1" dirty="0"/>
              <a:t>„Bauer“ </a:t>
            </a:r>
            <a:r>
              <a:rPr lang="de-DE" sz="2000" dirty="0"/>
              <a:t>versus </a:t>
            </a:r>
            <a:r>
              <a:rPr lang="de-DE" sz="2000" i="1" dirty="0"/>
              <a:t>„Agrarindustrieller“</a:t>
            </a:r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Der Ansatz des WLV: </a:t>
            </a:r>
          </a:p>
          <a:p>
            <a:pPr lvl="1">
              <a:spcAft>
                <a:spcPct val="50000"/>
              </a:spcAft>
              <a:defRPr/>
            </a:pPr>
            <a:r>
              <a:rPr lang="de-DE" sz="2000" dirty="0"/>
              <a:t>     a) Eine neue Basis legen: Werte, Leitbilder und Haltungen</a:t>
            </a:r>
          </a:p>
          <a:p>
            <a:pPr lvl="1">
              <a:spcAft>
                <a:spcPct val="50000"/>
              </a:spcAft>
              <a:defRPr/>
            </a:pPr>
            <a:r>
              <a:rPr lang="de-DE" sz="2000" dirty="0"/>
              <a:t>     b) inhaltliche Reformen </a:t>
            </a:r>
          </a:p>
          <a:p>
            <a:pPr lvl="1">
              <a:spcAft>
                <a:spcPct val="50000"/>
              </a:spcAft>
              <a:defRPr/>
            </a:pPr>
            <a:r>
              <a:rPr lang="de-DE" sz="2000" dirty="0"/>
              <a:t>     c) Agrarkommunikation stärken</a:t>
            </a:r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2000" dirty="0"/>
          </a:p>
          <a:p>
            <a:pPr marL="285750" indent="-285750">
              <a:buClr>
                <a:srgbClr val="5DC26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73508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ÜBERBLICK</a:t>
            </a:r>
          </a:p>
        </p:txBody>
      </p:sp>
    </p:spTree>
    <p:extLst>
      <p:ext uri="{BB962C8B-B14F-4D97-AF65-F5344CB8AC3E}">
        <p14:creationId xmlns:p14="http://schemas.microsoft.com/office/powerpoint/2010/main" val="6281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GENERALTHEMA FÜR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GESELLSCHAFT UND LANDWIRTSCHAFT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40" y="1361331"/>
            <a:ext cx="3816424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GENERALTHEMA FÜR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GESELLSCHAFT UND LANDWIRTSCHAFT</a:t>
            </a:r>
          </a:p>
        </p:txBody>
      </p:sp>
      <p:pic>
        <p:nvPicPr>
          <p:cNvPr id="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59">
            <a:off x="1159569" y="3667953"/>
            <a:ext cx="2561284" cy="17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21422059">
            <a:off x="1308594" y="4235389"/>
            <a:ext cx="205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Wie schaffen wir nachhaltigere Wirtschaftsweisen?</a:t>
            </a:r>
          </a:p>
        </p:txBody>
      </p:sp>
      <p:pic>
        <p:nvPicPr>
          <p:cNvPr id="8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7">
            <a:off x="4427757" y="3318373"/>
            <a:ext cx="4080445" cy="218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85027">
            <a:off x="4619236" y="3651204"/>
            <a:ext cx="3499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dirty="0"/>
              <a:t>Wie konstruktiv wollen die deutschen Bauern als Teil der</a:t>
            </a:r>
          </a:p>
          <a:p>
            <a:pPr algn="ctr">
              <a:defRPr/>
            </a:pPr>
            <a:r>
              <a:rPr lang="de-DE" dirty="0"/>
              <a:t>Wertschöpfungskette bei Lebensmitteln an der laufenden </a:t>
            </a:r>
          </a:p>
          <a:p>
            <a:pPr algn="ctr">
              <a:defRPr/>
            </a:pPr>
            <a:r>
              <a:rPr lang="de-DE" dirty="0"/>
              <a:t>Debatte mitwirken?</a:t>
            </a:r>
          </a:p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 rot="21265838">
            <a:off x="944724" y="3344585"/>
            <a:ext cx="2122182" cy="703891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 rot="21265838">
            <a:off x="971493" y="3356309"/>
            <a:ext cx="206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Das große Thema der Gegenwart: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 rot="21450865">
            <a:off x="4280461" y="2434559"/>
            <a:ext cx="2018470" cy="1097568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 rot="21450865">
            <a:off x="4369876" y="2481621"/>
            <a:ext cx="206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Die zentrale Frage an die Landwirtschaft: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558924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DE" sz="2400" b="1" dirty="0"/>
              <a:t>Mehr als Semantik: </a:t>
            </a:r>
            <a:br>
              <a:rPr lang="de-DE" sz="2400" b="1" dirty="0"/>
            </a:br>
            <a:r>
              <a:rPr lang="de-DE" sz="2400" b="1" dirty="0"/>
              <a:t>„Bauer“ versus „Agrarindustrieller“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„BAUER“ VERSUS 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„AGRARINDUSTRIELLER“</a:t>
            </a:r>
          </a:p>
        </p:txBody>
      </p:sp>
      <p:pic>
        <p:nvPicPr>
          <p:cNvPr id="25602" name="Picture 2" descr="S:\Projekte\Grafikprojekte\WLV\Präsentation - Neue Wege in der Landwirtschaft\GrafikTrec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35" y="2852936"/>
            <a:ext cx="4322961" cy="33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„BAUER“ VERSUS 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„AGRARINDUSTRIELLER“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77126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8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„BAUER“ VERSUS 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„AGRARINDUSTRIELLER“</a:t>
            </a:r>
          </a:p>
        </p:txBody>
      </p:sp>
      <p:pic>
        <p:nvPicPr>
          <p:cNvPr id="6" name="Picture 6" descr="https://www.wir-haben-es-satt.de/fileadmin/user_upload/fotos/demo18/Material/whes2018_banner_rind_566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994501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59632" y="3789040"/>
            <a:ext cx="4680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r>
              <a:rPr lang="de-DE" sz="2400" b="1" dirty="0"/>
              <a:t>Der Ansatz des WLV: </a:t>
            </a:r>
          </a:p>
          <a:p>
            <a:pPr>
              <a:spcAft>
                <a:spcPct val="50000"/>
              </a:spcAft>
              <a:defRPr/>
            </a:pPr>
            <a:r>
              <a:rPr lang="de-DE" sz="2000" b="1" dirty="0"/>
              <a:t>Eine neue Basis legen: </a:t>
            </a:r>
            <a:br>
              <a:rPr lang="de-DE" sz="2000" b="1" dirty="0"/>
            </a:br>
            <a:r>
              <a:rPr lang="de-DE" sz="2000" b="1" dirty="0"/>
              <a:t>Werte, Leitbilder und Haltungen</a:t>
            </a:r>
          </a:p>
        </p:txBody>
      </p:sp>
      <p:pic>
        <p:nvPicPr>
          <p:cNvPr id="10242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84" y="4221088"/>
            <a:ext cx="34013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44451" y="4869160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de-DE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WERTE – LEITBILDER – HALTUNGEN</a:t>
            </a:r>
          </a:p>
        </p:txBody>
      </p:sp>
    </p:spTree>
    <p:extLst>
      <p:ext uri="{BB962C8B-B14F-4D97-AF65-F5344CB8AC3E}">
        <p14:creationId xmlns:p14="http://schemas.microsoft.com/office/powerpoint/2010/main" val="27873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1916832"/>
            <a:ext cx="705678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Font typeface="Wingdings" pitchFamily="2" charset="2"/>
              <a:buNone/>
              <a:defRPr/>
            </a:pPr>
            <a:endParaRPr lang="de-DE" sz="1050" dirty="0"/>
          </a:p>
          <a:p>
            <a:pPr>
              <a:spcAft>
                <a:spcPct val="50000"/>
              </a:spcAft>
              <a:defRPr/>
            </a:pPr>
            <a:r>
              <a:rPr lang="de-DE" sz="2400" b="1" dirty="0"/>
              <a:t>Der WLV-Leitbildprozess 2009/10:</a:t>
            </a:r>
          </a:p>
          <a:p>
            <a:pPr>
              <a:spcAft>
                <a:spcPct val="50000"/>
              </a:spcAft>
              <a:defRPr/>
            </a:pPr>
            <a:endParaRPr lang="de-DE" sz="105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/>
              <a:t>3 zentrale Werte des Verbands (nicht jedes Bauern): </a:t>
            </a:r>
          </a:p>
          <a:p>
            <a:pPr>
              <a:spcAft>
                <a:spcPct val="50000"/>
              </a:spcAft>
              <a:buClr>
                <a:srgbClr val="5DC260"/>
              </a:buClr>
              <a:defRPr/>
            </a:pPr>
            <a:endParaRPr lang="de-DE" sz="240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/>
              <a:t>Satz 3 des WLV-Leitbilds: </a:t>
            </a:r>
          </a:p>
          <a:p>
            <a:pPr>
              <a:spcAft>
                <a:spcPct val="50000"/>
              </a:spcAft>
              <a:buClr>
                <a:srgbClr val="5DC260"/>
              </a:buClr>
              <a:defRPr/>
            </a:pP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/>
              <a:t>innerverbandliche Reformen</a:t>
            </a:r>
          </a:p>
          <a:p>
            <a:pPr>
              <a:spcAft>
                <a:spcPct val="50000"/>
              </a:spcAft>
              <a:defRPr/>
            </a:pPr>
            <a:r>
              <a:rPr lang="de-DE" sz="2400" dirty="0"/>
              <a:t>     </a:t>
            </a:r>
          </a:p>
        </p:txBody>
      </p:sp>
      <p:pic>
        <p:nvPicPr>
          <p:cNvPr id="4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3110"/>
            <a:ext cx="748883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30822" y="3482424"/>
            <a:ext cx="673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5DC260"/>
                </a:solidFill>
              </a:rPr>
              <a:t>Verantwortung – Verbundenheit – Engagement</a:t>
            </a:r>
          </a:p>
          <a:p>
            <a:endParaRPr lang="de-DE" dirty="0"/>
          </a:p>
        </p:txBody>
      </p:sp>
      <p:pic>
        <p:nvPicPr>
          <p:cNvPr id="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8562"/>
            <a:ext cx="5976664" cy="100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385182" y="4570570"/>
            <a:ext cx="51310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Clr>
                <a:srgbClr val="5DC260"/>
              </a:buClr>
              <a:defRPr/>
            </a:pPr>
            <a:r>
              <a:rPr lang="de-DE" sz="2400" b="1" dirty="0">
                <a:solidFill>
                  <a:srgbClr val="5DC260"/>
                </a:solidFill>
              </a:rPr>
              <a:t>„Wir übernehmen Verantwortung für </a:t>
            </a:r>
            <a:br>
              <a:rPr lang="de-DE" sz="2400" b="1" dirty="0">
                <a:solidFill>
                  <a:srgbClr val="5DC260"/>
                </a:solidFill>
              </a:rPr>
            </a:br>
            <a:r>
              <a:rPr lang="de-DE" sz="2400" b="1" dirty="0">
                <a:solidFill>
                  <a:srgbClr val="5DC260"/>
                </a:solidFill>
              </a:rPr>
              <a:t>Mensch, Tier, Umwelt und Natur.“</a:t>
            </a:r>
            <a:endParaRPr lang="de-DE" sz="900" b="1" dirty="0">
              <a:solidFill>
                <a:srgbClr val="5DC260"/>
              </a:solidFill>
            </a:endParaRP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WERTE – LEITBILDER – HALTUNGEN</a:t>
            </a:r>
          </a:p>
        </p:txBody>
      </p:sp>
    </p:spTree>
    <p:extLst>
      <p:ext uri="{BB962C8B-B14F-4D97-AF65-F5344CB8AC3E}">
        <p14:creationId xmlns:p14="http://schemas.microsoft.com/office/powerpoint/2010/main" val="11509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8705"/>
            <a:ext cx="532859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WERTE – LEITBILDER – HALTUNGEN</a:t>
            </a:r>
          </a:p>
        </p:txBody>
      </p:sp>
    </p:spTree>
    <p:extLst>
      <p:ext uri="{BB962C8B-B14F-4D97-AF65-F5344CB8AC3E}">
        <p14:creationId xmlns:p14="http://schemas.microsoft.com/office/powerpoint/2010/main" val="25778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584" y="191683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Die „</a:t>
            </a:r>
            <a:r>
              <a:rPr lang="de-DE" sz="2400" b="1" dirty="0" err="1"/>
              <a:t>Havichhorster</a:t>
            </a:r>
            <a:r>
              <a:rPr lang="de-DE" sz="2400" b="1" dirty="0"/>
              <a:t> Erklärung“ 2013: Forderungen an uns selbst!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2636912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2000" dirty="0"/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Das eigene Selbstverständnis schärfen </a:t>
            </a:r>
            <a:br>
              <a:rPr lang="de-DE" sz="2000" dirty="0"/>
            </a:br>
            <a:r>
              <a:rPr lang="de-DE" sz="2000" dirty="0"/>
              <a:t>(Schwachstellen analysieren &amp; abstellen)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In die öffentliche Debatte über Kernthemen der </a:t>
            </a:r>
            <a:r>
              <a:rPr lang="de-DE" sz="2000" dirty="0" err="1"/>
              <a:t>Ldw</a:t>
            </a:r>
            <a:r>
              <a:rPr lang="de-DE" sz="2000" dirty="0"/>
              <a:t>. zurückkämpfen </a:t>
            </a:r>
            <a:r>
              <a:rPr lang="de-DE" sz="2000" i="1" dirty="0"/>
              <a:t>(„Wir müssen als Bauern wieder stattfinden!“) 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Die Debatten über die Zukunft der </a:t>
            </a:r>
            <a:r>
              <a:rPr lang="de-DE" sz="2000" dirty="0" err="1"/>
              <a:t>Ldw</a:t>
            </a:r>
            <a:r>
              <a:rPr lang="de-DE" sz="2000" dirty="0"/>
              <a:t>. tatsächlich in neuen Formaten führen </a:t>
            </a:r>
            <a:r>
              <a:rPr lang="de-DE" sz="2000" i="1" dirty="0"/>
              <a:t>(„Wir sind Teil der Gesellschaft!“)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WERTE – LEITBILDER – HALTUNGEN</a:t>
            </a:r>
          </a:p>
        </p:txBody>
      </p:sp>
    </p:spTree>
    <p:extLst>
      <p:ext uri="{BB962C8B-B14F-4D97-AF65-F5344CB8AC3E}">
        <p14:creationId xmlns:p14="http://schemas.microsoft.com/office/powerpoint/2010/main" val="13911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584" y="191683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Hierfür braucht es:</a:t>
            </a:r>
          </a:p>
        </p:txBody>
      </p:sp>
      <p:sp>
        <p:nvSpPr>
          <p:cNvPr id="2" name="Rechteck 1"/>
          <p:cNvSpPr/>
          <p:nvPr/>
        </p:nvSpPr>
        <p:spPr>
          <a:xfrm>
            <a:off x="3354760" y="4643512"/>
            <a:ext cx="2376264" cy="1296144"/>
          </a:xfrm>
          <a:prstGeom prst="rect">
            <a:avLst/>
          </a:prstGeom>
          <a:solidFill>
            <a:schemeClr val="bg1"/>
          </a:solidFill>
          <a:ln w="76200">
            <a:solidFill>
              <a:srgbClr val="5DC2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>
            <a:off x="3601939" y="5291584"/>
            <a:ext cx="1944216" cy="0"/>
          </a:xfrm>
          <a:prstGeom prst="line">
            <a:avLst/>
          </a:prstGeom>
          <a:ln w="28575">
            <a:solidFill>
              <a:srgbClr val="5DC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505671" y="4779802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Entschlossenheit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33664" y="5366599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Zaghaftigkeit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3769829" y="5366599"/>
            <a:ext cx="1512167" cy="432048"/>
          </a:xfrm>
          <a:prstGeom prst="line">
            <a:avLst/>
          </a:prstGeom>
          <a:ln w="762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1545965" y="2699296"/>
            <a:ext cx="2376264" cy="1296144"/>
          </a:xfrm>
          <a:prstGeom prst="rect">
            <a:avLst/>
          </a:prstGeom>
          <a:solidFill>
            <a:schemeClr val="bg1"/>
          </a:solidFill>
          <a:ln w="76200">
            <a:solidFill>
              <a:srgbClr val="5DC2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1793144" y="3347368"/>
            <a:ext cx="1944216" cy="0"/>
          </a:xfrm>
          <a:prstGeom prst="line">
            <a:avLst/>
          </a:prstGeom>
          <a:ln w="28575">
            <a:solidFill>
              <a:srgbClr val="5DC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626568" y="2835586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Mut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24869" y="3422383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Angst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1961034" y="3422383"/>
            <a:ext cx="1512167" cy="432048"/>
          </a:xfrm>
          <a:prstGeom prst="line">
            <a:avLst/>
          </a:prstGeom>
          <a:ln w="762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4938936" y="2711927"/>
            <a:ext cx="2376264" cy="1296144"/>
          </a:xfrm>
          <a:prstGeom prst="rect">
            <a:avLst/>
          </a:prstGeom>
          <a:solidFill>
            <a:schemeClr val="bg1"/>
          </a:solidFill>
          <a:ln w="76200">
            <a:solidFill>
              <a:srgbClr val="5DC2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5186115" y="3359999"/>
            <a:ext cx="1944216" cy="0"/>
          </a:xfrm>
          <a:prstGeom prst="line">
            <a:avLst/>
          </a:prstGeom>
          <a:ln w="28575">
            <a:solidFill>
              <a:srgbClr val="5DC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089847" y="2848217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Demut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017840" y="3435014"/>
            <a:ext cx="2184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Hochmut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5354005" y="3435014"/>
            <a:ext cx="1512167" cy="432048"/>
          </a:xfrm>
          <a:prstGeom prst="line">
            <a:avLst/>
          </a:prstGeom>
          <a:ln w="76200">
            <a:solidFill>
              <a:srgbClr val="C0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WERTE – LEITBILDER – HALTUNGEN</a:t>
            </a:r>
          </a:p>
        </p:txBody>
      </p:sp>
    </p:spTree>
    <p:extLst>
      <p:ext uri="{BB962C8B-B14F-4D97-AF65-F5344CB8AC3E}">
        <p14:creationId xmlns:p14="http://schemas.microsoft.com/office/powerpoint/2010/main" val="25917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537321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Die Wahrnehmung der</a:t>
            </a:r>
          </a:p>
          <a:p>
            <a:r>
              <a:rPr lang="de-DE" sz="2400" b="1" i="1" dirty="0"/>
              <a:t>„Landwirtschaft von heute“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8194" name="Picture 2" descr="S:\Projekte\Grafikprojekte\WLV\Präsentation - Neue Wege in der Landwirtschaft\GrafikKop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7781"/>
            <a:ext cx="4186708" cy="50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84" y="4221088"/>
            <a:ext cx="34013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59632" y="3789040"/>
            <a:ext cx="4680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r>
              <a:rPr lang="de-DE" sz="2400" b="1" dirty="0"/>
              <a:t>Der Ansatz des WLV: </a:t>
            </a:r>
          </a:p>
          <a:p>
            <a:pPr>
              <a:spcAft>
                <a:spcPct val="50000"/>
              </a:spcAft>
              <a:defRPr/>
            </a:pP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inhaltliche Reformen</a:t>
            </a:r>
          </a:p>
        </p:txBody>
      </p:sp>
      <p:sp>
        <p:nvSpPr>
          <p:cNvPr id="8" name="Rechteck 7"/>
          <p:cNvSpPr/>
          <p:nvPr/>
        </p:nvSpPr>
        <p:spPr>
          <a:xfrm>
            <a:off x="444451" y="4869160"/>
            <a:ext cx="875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de-DE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63688" y="242645"/>
            <a:ext cx="72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INHALTLICHE REFORMEN: „OFFENSIVE NACHHALTIGKEIT“</a:t>
            </a:r>
          </a:p>
        </p:txBody>
      </p:sp>
    </p:spTree>
    <p:extLst>
      <p:ext uri="{BB962C8B-B14F-4D97-AF65-F5344CB8AC3E}">
        <p14:creationId xmlns:p14="http://schemas.microsoft.com/office/powerpoint/2010/main" val="1518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67">
            <a:off x="4890912" y="1749699"/>
            <a:ext cx="3125358" cy="447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603">
            <a:off x="1484008" y="1734223"/>
            <a:ext cx="3199286" cy="450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638">
            <a:off x="3094547" y="2423371"/>
            <a:ext cx="2858454" cy="401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63688" y="242645"/>
            <a:ext cx="72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INHALTLICHE REFORMEN: „OFFENSIVE NACHHALTIGKEIT“</a:t>
            </a:r>
          </a:p>
        </p:txBody>
      </p:sp>
    </p:spTree>
    <p:extLst>
      <p:ext uri="{BB962C8B-B14F-4D97-AF65-F5344CB8AC3E}">
        <p14:creationId xmlns:p14="http://schemas.microsoft.com/office/powerpoint/2010/main" val="25379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19168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„Was ist uns wichtig?“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2636912"/>
            <a:ext cx="80751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rgbClr val="5DC260"/>
                </a:solidFill>
              </a:rPr>
              <a:t>Fortschritte: </a:t>
            </a:r>
            <a:r>
              <a:rPr lang="de-DE" sz="2000" dirty="0"/>
              <a:t>	Umsetzung der Leitprojekte in Arbeitsgruppen (2017-30)</a:t>
            </a:r>
          </a:p>
          <a:p>
            <a:pPr marL="171450" indent="-17145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050" dirty="0"/>
          </a:p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b="1" dirty="0">
                <a:solidFill>
                  <a:srgbClr val="5DC260"/>
                </a:solidFill>
              </a:rPr>
              <a:t>Transparenz:</a:t>
            </a:r>
            <a:r>
              <a:rPr lang="de-DE" sz="2000" dirty="0"/>
              <a:t>	regelmäßige Berichterstattung über die Fortschritte der </a:t>
            </a:r>
            <a:br>
              <a:rPr lang="de-DE" sz="2000" dirty="0"/>
            </a:br>
            <a:r>
              <a:rPr lang="de-DE" sz="2000" dirty="0"/>
              <a:t>		Offensive Nachhaltigkeit (Jahresberichte, …)</a:t>
            </a:r>
          </a:p>
          <a:p>
            <a:pPr marL="171450" indent="-17145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050" dirty="0"/>
          </a:p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Überwindung von Gräben </a:t>
            </a:r>
            <a:r>
              <a:rPr lang="de-DE" sz="2000" i="1" dirty="0"/>
              <a:t>„nach außen“: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Einbindung von Dritten/Kritikern in die Arbeitsgruppen</a:t>
            </a:r>
          </a:p>
          <a:p>
            <a:pPr marL="171450" indent="-17145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050" dirty="0"/>
          </a:p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Innere Mission: Werbung für neue Denkansätze unter den Bauern </a:t>
            </a:r>
          </a:p>
          <a:p>
            <a:pPr marL="171450" indent="-17145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050" dirty="0"/>
          </a:p>
          <a:p>
            <a:pPr marL="342900" indent="-342900"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Eine neue Debattenkultur &amp; </a:t>
            </a:r>
            <a:r>
              <a:rPr lang="de-DE" sz="2000" i="1" dirty="0"/>
              <a:t>„Versöhnung/Heilung“: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/>
              <a:t>„Gemeinsam erarbeiten und zeigen, was geht und was nicht geht!“ </a:t>
            </a:r>
            <a:r>
              <a:rPr lang="de-DE" sz="2800" i="1" dirty="0"/>
              <a:t> </a:t>
            </a:r>
          </a:p>
          <a:p>
            <a:pPr marL="285750" indent="-285750">
              <a:buClr>
                <a:srgbClr val="5DC26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63688" y="242645"/>
            <a:ext cx="72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INHALTLICHE REFORMEN: „OFFENSIVE NACHHALTIGKEIT“</a:t>
            </a:r>
          </a:p>
        </p:txBody>
      </p:sp>
    </p:spTree>
    <p:extLst>
      <p:ext uri="{BB962C8B-B14F-4D97-AF65-F5344CB8AC3E}">
        <p14:creationId xmlns:p14="http://schemas.microsoft.com/office/powerpoint/2010/main" val="38565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84" y="4221088"/>
            <a:ext cx="34013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59632" y="3789040"/>
            <a:ext cx="4680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endParaRPr lang="de-DE" sz="2400" b="1" dirty="0"/>
          </a:p>
          <a:p>
            <a:pPr>
              <a:spcAft>
                <a:spcPct val="50000"/>
              </a:spcAft>
              <a:defRPr/>
            </a:pPr>
            <a:r>
              <a:rPr lang="de-DE" sz="2400" b="1" dirty="0"/>
              <a:t>Der Ansatz des WLV: </a:t>
            </a:r>
          </a:p>
          <a:p>
            <a:pPr>
              <a:spcAft>
                <a:spcPct val="50000"/>
              </a:spcAft>
              <a:defRPr/>
            </a:pP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Agrarkommunikation stärken</a:t>
            </a:r>
          </a:p>
        </p:txBody>
      </p:sp>
      <p:sp>
        <p:nvSpPr>
          <p:cNvPr id="8" name="Rechteck 7"/>
          <p:cNvSpPr/>
          <p:nvPr/>
        </p:nvSpPr>
        <p:spPr>
          <a:xfrm>
            <a:off x="444451" y="4869160"/>
            <a:ext cx="8370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endParaRPr lang="de-DE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AGRARKOMMUNIKATION STÄRKEN</a:t>
            </a:r>
          </a:p>
        </p:txBody>
      </p:sp>
    </p:spTree>
    <p:extLst>
      <p:ext uri="{BB962C8B-B14F-4D97-AF65-F5344CB8AC3E}">
        <p14:creationId xmlns:p14="http://schemas.microsoft.com/office/powerpoint/2010/main" val="42708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97585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AGRARKOMMUNIKATION STÄRKEN</a:t>
            </a:r>
          </a:p>
        </p:txBody>
      </p:sp>
    </p:spTree>
    <p:extLst>
      <p:ext uri="{BB962C8B-B14F-4D97-AF65-F5344CB8AC3E}">
        <p14:creationId xmlns:p14="http://schemas.microsoft.com/office/powerpoint/2010/main" val="40631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19168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 Strategien für mehr Akzeptanz und Vertrauen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2636912"/>
            <a:ext cx="74888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Verorten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Gestalten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Informieren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b="1" dirty="0"/>
              <a:t>Ausbilden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Begeistern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Heilen</a:t>
            </a:r>
          </a:p>
          <a:p>
            <a:pPr marL="457200" indent="-457200">
              <a:spcAft>
                <a:spcPct val="50000"/>
              </a:spcAft>
              <a:buClr>
                <a:srgbClr val="5DC260"/>
              </a:buClr>
              <a:buFont typeface="+mj-lt"/>
              <a:buAutoNum type="arabicPeriod"/>
              <a:defRPr/>
            </a:pPr>
            <a:r>
              <a:rPr lang="de-DE" sz="2000" dirty="0"/>
              <a:t>Bündeln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AGRARKOMMUNIKATION STÄRKEN</a:t>
            </a:r>
          </a:p>
        </p:txBody>
      </p:sp>
    </p:spTree>
    <p:extLst>
      <p:ext uri="{BB962C8B-B14F-4D97-AF65-F5344CB8AC3E}">
        <p14:creationId xmlns:p14="http://schemas.microsoft.com/office/powerpoint/2010/main" val="24328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61964" y="242645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ANSATZ WLV</a:t>
            </a:r>
          </a:p>
          <a:p>
            <a:pPr algn="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AGRARKOMMUNIKATION STÄRKEN</a:t>
            </a:r>
          </a:p>
        </p:txBody>
      </p:sp>
      <p:pic>
        <p:nvPicPr>
          <p:cNvPr id="1026" name="Picture 2" descr="C:\Users\Kauling-S\Desktop\Druckerstation@wlv-service.de_20180418_103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767">
            <a:off x="3488117" y="1603977"/>
            <a:ext cx="2315409" cy="483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2800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FAZIT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9168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Fazit: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9592" y="2636912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DE" sz="2000" b="1" dirty="0"/>
              <a:t>Die 3 zentralen Herausforderungen der Landwirtschaft:</a:t>
            </a:r>
          </a:p>
          <a:p>
            <a:pPr>
              <a:spcAft>
                <a:spcPct val="50000"/>
              </a:spcAft>
              <a:defRPr/>
            </a:pPr>
            <a:endParaRPr lang="de-DE" sz="2000" b="1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gesellschaftlichen Wandel verstehen &amp; eigene Haltung klären!</a:t>
            </a:r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20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Nachhaltigkeit auf den Höfen und branchenweit ausbauen!</a:t>
            </a:r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endParaRPr lang="de-DE" sz="1200" dirty="0"/>
          </a:p>
          <a:p>
            <a:pPr marL="342900" indent="-342900">
              <a:spcAft>
                <a:spcPct val="50000"/>
              </a:spcAft>
              <a:buClr>
                <a:srgbClr val="5DC260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konzeptionelle, strukturelle und finanzielle Ressourcen in der Agrarkommunikation stärken!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4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3212976"/>
            <a:ext cx="6840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Herzlichen Dank für Ihre Aufmerksamkeit!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sz="2400" dirty="0"/>
          </a:p>
          <a:p>
            <a:pPr algn="ctr"/>
            <a:endParaRPr lang="de-DE" dirty="0"/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895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04248" y="56612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</a:t>
            </a:r>
          </a:p>
          <a:p>
            <a:r>
              <a:rPr lang="de-DE" i="1" dirty="0"/>
              <a:t>Der Spiegel Nr. 43 </a:t>
            </a:r>
          </a:p>
          <a:p>
            <a:r>
              <a:rPr lang="de-DE" i="1" dirty="0"/>
              <a:t>vom 21.10.2013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36619">
            <a:off x="2449568" y="1709970"/>
            <a:ext cx="3529012" cy="47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www.wir-haben-es-satt.de/fileadmin/user_upload/fotos/demo18/Material/WHES2018_banner_moehre_566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550">
            <a:off x="2620760" y="1605516"/>
            <a:ext cx="4032448" cy="491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</p:spTree>
    <p:extLst>
      <p:ext uri="{BB962C8B-B14F-4D97-AF65-F5344CB8AC3E}">
        <p14:creationId xmlns:p14="http://schemas.microsoft.com/office/powerpoint/2010/main" val="8307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Aktivisten haben sich in Sichtweite der Parlamentarischen Gesellschaft von einer Brücke abgeseilt. Foto: dp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72124" cy="449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</p:spTree>
    <p:extLst>
      <p:ext uri="{BB962C8B-B14F-4D97-AF65-F5344CB8AC3E}">
        <p14:creationId xmlns:p14="http://schemas.microsoft.com/office/powerpoint/2010/main" val="31229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700808"/>
            <a:ext cx="7200800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448397" y="63720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Westfälische Nachrichten vom 02.02.2015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0898"/>
            <a:ext cx="7048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7173"/>
            <a:ext cx="70485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</p:spTree>
    <p:extLst>
      <p:ext uri="{BB962C8B-B14F-4D97-AF65-F5344CB8AC3E}">
        <p14:creationId xmlns:p14="http://schemas.microsoft.com/office/powerpoint/2010/main" val="4614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itarbeiter1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72">
            <a:off x="4427984" y="1484784"/>
            <a:ext cx="4302125" cy="43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itarbeiter1\Desktop\so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667">
            <a:off x="491475" y="2085507"/>
            <a:ext cx="4194175" cy="416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</p:spTree>
    <p:extLst>
      <p:ext uri="{BB962C8B-B14F-4D97-AF65-F5344CB8AC3E}">
        <p14:creationId xmlns:p14="http://schemas.microsoft.com/office/powerpoint/2010/main" val="1471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61964" y="242645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WAHRNEHMUNG</a:t>
            </a:r>
          </a:p>
          <a:p>
            <a:pPr algn="r"/>
            <a:r>
              <a:rPr lang="de-DE" sz="2800" dirty="0">
                <a:solidFill>
                  <a:schemeClr val="bg1">
                    <a:lumMod val="75000"/>
                  </a:schemeClr>
                </a:solidFill>
              </a:rPr>
              <a:t>LANDWIRTSCHAFT VON HEUTE</a:t>
            </a:r>
          </a:p>
        </p:txBody>
      </p:sp>
      <p:pic>
        <p:nvPicPr>
          <p:cNvPr id="1032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59">
            <a:off x="643529" y="3392876"/>
            <a:ext cx="2353511" cy="17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 rot="21422059">
            <a:off x="792492" y="368090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/>
              <a:t>„Ihr Bauern geht rücksichtslos um mit Mensch, Tier und Natur!“</a:t>
            </a:r>
          </a:p>
          <a:p>
            <a:endParaRPr lang="de-DE" dirty="0"/>
          </a:p>
        </p:txBody>
      </p:sp>
      <p:pic>
        <p:nvPicPr>
          <p:cNvPr id="16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83" y="2718424"/>
            <a:ext cx="2353511" cy="14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592846" y="3006456"/>
            <a:ext cx="19442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de-DE" i="1" dirty="0"/>
              <a:t>„Ändert euch – </a:t>
            </a:r>
            <a:br>
              <a:rPr lang="de-DE" i="1" dirty="0"/>
            </a:br>
            <a:r>
              <a:rPr lang="de-DE" i="1" dirty="0"/>
              <a:t>im Denken und Handeln!“</a:t>
            </a:r>
          </a:p>
          <a:p>
            <a:endParaRPr lang="de-DE" dirty="0"/>
          </a:p>
        </p:txBody>
      </p:sp>
      <p:pic>
        <p:nvPicPr>
          <p:cNvPr id="18" name="Picture 8" descr="S:\Projekte\Grafikprojekte\WLV\Präsentation - Neue Wege in der Landwirtschaft\Zette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750">
            <a:off x="6190431" y="3448814"/>
            <a:ext cx="2353511" cy="165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 rot="315750">
            <a:off x="6329610" y="3688184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de-DE" i="1" dirty="0"/>
              <a:t>Wir bekommen unsere „heile Landwirtschaft“ zurück!</a:t>
            </a:r>
            <a:endParaRPr lang="de-DE" sz="900" i="1" dirty="0"/>
          </a:p>
          <a:p>
            <a:pPr algn="ctr">
              <a:spcAft>
                <a:spcPct val="50000"/>
              </a:spcAft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 rot="21265838">
            <a:off x="429460" y="2845207"/>
            <a:ext cx="1734449" cy="703891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 rot="21265838">
            <a:off x="455314" y="2838116"/>
            <a:ext cx="206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DER KERN 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DER ANKLAGE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 rot="21265838">
            <a:off x="2862287" y="2511438"/>
            <a:ext cx="1353767" cy="352240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 rot="21265838">
            <a:off x="2864678" y="2447913"/>
            <a:ext cx="206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chemeClr val="bg1"/>
                </a:solidFill>
              </a:rPr>
              <a:t>DER APPELL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 rot="21265838">
            <a:off x="5998437" y="3145952"/>
            <a:ext cx="1813240" cy="352240"/>
          </a:xfrm>
          <a:prstGeom prst="rect">
            <a:avLst/>
          </a:prstGeom>
          <a:solidFill>
            <a:srgbClr val="5DC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 rot="21265838">
            <a:off x="5999959" y="3108771"/>
            <a:ext cx="215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DIE HOFFNUNG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On-screen Show (4:3)</PresentationFormat>
  <Paragraphs>192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Larissa</vt:lpstr>
      <vt:lpstr>Neue Wege in der Agrarkommunikation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Verstärkung im WLV Presse und Öffentlichkeitsarbeits Team  Sonja Kauling</dc:title>
  <dc:creator>Hewlett-Packard Company</dc:creator>
  <cp:lastModifiedBy>Regina Birner</cp:lastModifiedBy>
  <cp:revision>129</cp:revision>
  <dcterms:created xsi:type="dcterms:W3CDTF">2017-11-07T11:46:18Z</dcterms:created>
  <dcterms:modified xsi:type="dcterms:W3CDTF">2018-04-30T18:21:18Z</dcterms:modified>
</cp:coreProperties>
</file>