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92" r:id="rId2"/>
    <p:sldMasterId id="2147483694" r:id="rId3"/>
    <p:sldMasterId id="2147483666" r:id="rId4"/>
    <p:sldMasterId id="2147483670" r:id="rId5"/>
  </p:sldMasterIdLst>
  <p:notesMasterIdLst>
    <p:notesMasterId r:id="rId21"/>
  </p:notesMasterIdLst>
  <p:handoutMasterIdLst>
    <p:handoutMasterId r:id="rId22"/>
  </p:handoutMasterIdLst>
  <p:sldIdLst>
    <p:sldId id="257" r:id="rId6"/>
    <p:sldId id="298" r:id="rId7"/>
    <p:sldId id="307" r:id="rId8"/>
    <p:sldId id="306" r:id="rId9"/>
    <p:sldId id="309" r:id="rId10"/>
    <p:sldId id="310" r:id="rId11"/>
    <p:sldId id="308" r:id="rId12"/>
    <p:sldId id="305" r:id="rId13"/>
    <p:sldId id="300" r:id="rId14"/>
    <p:sldId id="303" r:id="rId15"/>
    <p:sldId id="312" r:id="rId16"/>
    <p:sldId id="311" r:id="rId17"/>
    <p:sldId id="304" r:id="rId18"/>
    <p:sldId id="302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orient="horz" pos="4104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pos="5759">
          <p15:clr>
            <a:srgbClr val="A4A3A4"/>
          </p15:clr>
        </p15:guide>
        <p15:guide id="6" pos="2744">
          <p15:clr>
            <a:srgbClr val="A4A3A4"/>
          </p15:clr>
        </p15:guide>
        <p15:guide id="7" pos="5096">
          <p15:clr>
            <a:srgbClr val="A4A3A4"/>
          </p15:clr>
        </p15:guide>
        <p15:guide id="8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DD4"/>
    <a:srgbClr val="71A6DB"/>
    <a:srgbClr val="E5F2FF"/>
    <a:srgbClr val="006692"/>
    <a:srgbClr val="003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3" autoAdjust="0"/>
    <p:restoredTop sz="95915" autoAdjust="0"/>
  </p:normalViewPr>
  <p:slideViewPr>
    <p:cSldViewPr snapToGrid="0">
      <p:cViewPr varScale="1">
        <p:scale>
          <a:sx n="72" d="100"/>
          <a:sy n="72" d="100"/>
        </p:scale>
        <p:origin x="1068" y="54"/>
      </p:cViewPr>
      <p:guideLst>
        <p:guide orient="horz" pos="4176"/>
        <p:guide orient="horz" pos="4104"/>
        <p:guide orient="horz" pos="2432"/>
        <p:guide orient="horz" pos="1200"/>
        <p:guide pos="5759"/>
        <p:guide pos="2744"/>
        <p:guide pos="5096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0713F-9DDE-4060-838B-2A12719A051E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6EAE9-2ACC-4986-8E4D-F82448EED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51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060D2-7C35-4AE9-814F-ACCE0F110DA0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46B1-246A-4793-AD48-E0D04125B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305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41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41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3295" y="-1"/>
            <a:ext cx="9140705" cy="688147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1719" tIns="30859" rIns="61719" bIns="30859">
            <a:spAutoFit/>
          </a:bodyPr>
          <a:lstStyle/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9" y="2662936"/>
            <a:ext cx="5836006" cy="1509014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72" y="553634"/>
            <a:ext cx="1336210" cy="5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3295" y="-1"/>
            <a:ext cx="9140705" cy="688147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1719" tIns="30859" rIns="61719" bIns="30859">
            <a:spAutoFit/>
          </a:bodyPr>
          <a:lstStyle/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9" y="2662936"/>
            <a:ext cx="5836006" cy="15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7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83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2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1975670"/>
            <a:ext cx="8062370" cy="88334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Der kann auch zweizeilig sein</a:t>
            </a:r>
          </a:p>
        </p:txBody>
      </p:sp>
      <p:sp>
        <p:nvSpPr>
          <p:cNvPr id="3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84730" y="3502476"/>
            <a:ext cx="8067173" cy="88395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buNone/>
              <a:defRPr sz="2500">
                <a:latin typeface="Arial"/>
                <a:cs typeface="Arial"/>
              </a:defRPr>
            </a:lvl2pPr>
            <a:lvl3pPr marL="914400" indent="0">
              <a:buNone/>
              <a:defRPr sz="2500">
                <a:latin typeface="Arial"/>
                <a:cs typeface="Arial"/>
              </a:defRPr>
            </a:lvl3pPr>
            <a:lvl4pPr marL="1371600" indent="0">
              <a:buNone/>
              <a:defRPr sz="2500">
                <a:latin typeface="Arial"/>
                <a:cs typeface="Arial"/>
              </a:defRPr>
            </a:lvl4pPr>
            <a:lvl5pPr marL="1828800" indent="0">
              <a:buNone/>
              <a:defRPr sz="2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Name, Vorname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 Black"/>
                <a:cs typeface="Arial Black"/>
              </a:defRPr>
            </a:lvl2pPr>
            <a:lvl3pPr marL="914400" indent="0">
              <a:buNone/>
              <a:defRPr>
                <a:latin typeface="Arial Black"/>
                <a:cs typeface="Arial Black"/>
              </a:defRPr>
            </a:lvl3pPr>
            <a:lvl4pPr marL="1371600" indent="0">
              <a:buNone/>
              <a:defRPr>
                <a:latin typeface="Arial Black"/>
                <a:cs typeface="Arial Black"/>
              </a:defRPr>
            </a:lvl4pPr>
            <a:lvl5pPr marL="18288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Fakultät/ Institut/ Fachbereich/ Zentrum XYZ</a:t>
            </a:r>
          </a:p>
        </p:txBody>
      </p:sp>
    </p:spTree>
    <p:extLst>
      <p:ext uri="{BB962C8B-B14F-4D97-AF65-F5344CB8AC3E}">
        <p14:creationId xmlns:p14="http://schemas.microsoft.com/office/powerpoint/2010/main" val="403090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0" y="1607158"/>
            <a:ext cx="6836352" cy="5726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2276717"/>
            <a:ext cx="3962400" cy="226637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63815" y="2276717"/>
            <a:ext cx="3962400" cy="226637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0" y="6494463"/>
            <a:ext cx="7400925" cy="24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82423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‹Nr.›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 Black"/>
                <a:cs typeface="Arial Black"/>
              </a:defRPr>
            </a:lvl2pPr>
            <a:lvl3pPr marL="914400" indent="0">
              <a:buNone/>
              <a:defRPr>
                <a:latin typeface="Arial Black"/>
                <a:cs typeface="Arial Black"/>
              </a:defRPr>
            </a:lvl3pPr>
            <a:lvl4pPr marL="1371600" indent="0">
              <a:buNone/>
              <a:defRPr>
                <a:latin typeface="Arial Black"/>
                <a:cs typeface="Arial Black"/>
              </a:defRPr>
            </a:lvl4pPr>
            <a:lvl5pPr marL="18288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Fakultät/ Institut/ Fachbereich/ Zentrum XYZ</a:t>
            </a:r>
          </a:p>
        </p:txBody>
      </p:sp>
    </p:spTree>
    <p:extLst>
      <p:ext uri="{BB962C8B-B14F-4D97-AF65-F5344CB8AC3E}">
        <p14:creationId xmlns:p14="http://schemas.microsoft.com/office/powerpoint/2010/main" val="352212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0" y="1607158"/>
            <a:ext cx="6836352" cy="5726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2287906"/>
            <a:ext cx="8113060" cy="2266375"/>
          </a:xfrm>
          <a:prstGeom prst="rect">
            <a:avLst/>
          </a:prstGeom>
        </p:spPr>
        <p:txBody>
          <a:bodyPr vert="horz"/>
          <a:lstStyle>
            <a:lvl1pPr marL="285750" marR="0" indent="-285750" algn="just" defTabSz="848911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0" y="6494463"/>
            <a:ext cx="7400925" cy="24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423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‹Nr.›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 Black"/>
                <a:cs typeface="Arial Black"/>
              </a:defRPr>
            </a:lvl2pPr>
            <a:lvl3pPr marL="914400" indent="0">
              <a:buNone/>
              <a:defRPr>
                <a:latin typeface="Arial Black"/>
                <a:cs typeface="Arial Black"/>
              </a:defRPr>
            </a:lvl3pPr>
            <a:lvl4pPr marL="1371600" indent="0">
              <a:buNone/>
              <a:defRPr>
                <a:latin typeface="Arial Black"/>
                <a:cs typeface="Arial Black"/>
              </a:defRPr>
            </a:lvl4pPr>
            <a:lvl5pPr marL="18288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Fakultät/ Institut/ Fachbereich/ Zentrum XYZ</a:t>
            </a:r>
          </a:p>
        </p:txBody>
      </p:sp>
    </p:spTree>
    <p:extLst>
      <p:ext uri="{BB962C8B-B14F-4D97-AF65-F5344CB8AC3E}">
        <p14:creationId xmlns:p14="http://schemas.microsoft.com/office/powerpoint/2010/main" val="207704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2609128"/>
            <a:ext cx="3962400" cy="206034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0" y="1607158"/>
            <a:ext cx="3961719" cy="8322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5" name="Bildplatzhalt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800338" y="1695268"/>
            <a:ext cx="3880112" cy="43528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ctr"/>
          <a:lstStyle>
            <a:lvl1pPr marL="0" indent="0" algn="ctr">
              <a:buNone/>
              <a:defRPr sz="1500">
                <a:solidFill>
                  <a:srgbClr val="003F75"/>
                </a:solidFill>
                <a:latin typeface=""/>
                <a:cs typeface=""/>
              </a:defRPr>
            </a:lvl1pPr>
          </a:lstStyle>
          <a:p>
            <a:r>
              <a:rPr lang="de-DE" dirty="0"/>
              <a:t>Hier Grafik einfügen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0" y="6494463"/>
            <a:ext cx="7400925" cy="24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82423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‹Nr.›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 Black"/>
                <a:cs typeface="Arial Black"/>
              </a:defRPr>
            </a:lvl2pPr>
            <a:lvl3pPr marL="914400" indent="0">
              <a:buNone/>
              <a:defRPr>
                <a:latin typeface="Arial Black"/>
                <a:cs typeface="Arial Black"/>
              </a:defRPr>
            </a:lvl3pPr>
            <a:lvl4pPr marL="1371600" indent="0">
              <a:buNone/>
              <a:defRPr>
                <a:latin typeface="Arial Black"/>
                <a:cs typeface="Arial Black"/>
              </a:defRPr>
            </a:lvl4pPr>
            <a:lvl5pPr marL="18288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Fakultät/ Institut/ Fachbereich/ Zentrum XYZ</a:t>
            </a:r>
          </a:p>
        </p:txBody>
      </p:sp>
    </p:spTree>
    <p:extLst>
      <p:ext uri="{BB962C8B-B14F-4D97-AF65-F5344CB8AC3E}">
        <p14:creationId xmlns:p14="http://schemas.microsoft.com/office/powerpoint/2010/main" val="10919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1975670"/>
            <a:ext cx="7994650" cy="88334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Vielen Dank für Ihre Aufmerksamkeit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84730" y="3502476"/>
            <a:ext cx="7999413" cy="88395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buNone/>
              <a:defRPr sz="2500">
                <a:latin typeface="Arial"/>
                <a:cs typeface="Arial"/>
              </a:defRPr>
            </a:lvl2pPr>
            <a:lvl3pPr marL="914400" indent="0">
              <a:buNone/>
              <a:defRPr sz="2500">
                <a:latin typeface="Arial"/>
                <a:cs typeface="Arial"/>
              </a:defRPr>
            </a:lvl3pPr>
            <a:lvl4pPr marL="1371600" indent="0">
              <a:buNone/>
              <a:defRPr sz="2500">
                <a:latin typeface="Arial"/>
                <a:cs typeface="Arial"/>
              </a:defRPr>
            </a:lvl4pPr>
            <a:lvl5pPr marL="1828800" indent="0">
              <a:buNone/>
              <a:defRPr sz="2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Name, Vorname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0" y="6494463"/>
            <a:ext cx="7400925" cy="24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423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‹Nr.›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 Black"/>
                <a:cs typeface="Arial Black"/>
              </a:defRPr>
            </a:lvl2pPr>
            <a:lvl3pPr marL="914400" indent="0">
              <a:buNone/>
              <a:defRPr>
                <a:latin typeface="Arial Black"/>
                <a:cs typeface="Arial Black"/>
              </a:defRPr>
            </a:lvl3pPr>
            <a:lvl4pPr marL="1371600" indent="0">
              <a:buNone/>
              <a:defRPr>
                <a:latin typeface="Arial Black"/>
                <a:cs typeface="Arial Black"/>
              </a:defRPr>
            </a:lvl4pPr>
            <a:lvl5pPr marL="18288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Fakultät/ Institut/ Fachbereich/ Zentrum XYZ</a:t>
            </a:r>
          </a:p>
        </p:txBody>
      </p:sp>
    </p:spTree>
    <p:extLst>
      <p:ext uri="{BB962C8B-B14F-4D97-AF65-F5344CB8AC3E}">
        <p14:creationId xmlns:p14="http://schemas.microsoft.com/office/powerpoint/2010/main" val="420332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-16200" y="-30600"/>
            <a:ext cx="9176400" cy="6919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1719" tIns="30859" rIns="61719" bIns="30859">
            <a:spAutoFit/>
          </a:bodyPr>
          <a:lstStyle/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9" y="2662936"/>
            <a:ext cx="5836006" cy="1509014"/>
          </a:xfrm>
          <a:prstGeom prst="rect">
            <a:avLst/>
          </a:prstGeom>
        </p:spPr>
      </p:pic>
      <p:pic>
        <p:nvPicPr>
          <p:cNvPr id="13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72" y="553634"/>
            <a:ext cx="1336210" cy="5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16200" y="-30600"/>
            <a:ext cx="9176400" cy="6919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1719" tIns="30859" rIns="61719" bIns="30859">
            <a:spAutoFit/>
          </a:bodyPr>
          <a:lstStyle/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9" y="2662936"/>
            <a:ext cx="5836006" cy="15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6" y="339502"/>
            <a:ext cx="786441" cy="3270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5" y="553634"/>
            <a:ext cx="1337564" cy="555749"/>
          </a:xfrm>
          <a:prstGeom prst="rect">
            <a:avLst/>
          </a:prstGeom>
        </p:spPr>
      </p:pic>
      <p:pic>
        <p:nvPicPr>
          <p:cNvPr id="8" name="Bild 7" descr="RZ_UniHohenheim_Logo_4C_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9" y="2662936"/>
            <a:ext cx="5836007" cy="15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1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6" y="339502"/>
            <a:ext cx="786441" cy="327092"/>
          </a:xfrm>
          <a:prstGeom prst="rect">
            <a:avLst/>
          </a:prstGeom>
        </p:spPr>
      </p:pic>
      <p:pic>
        <p:nvPicPr>
          <p:cNvPr id="6" name="Bild 5" descr="RZ_UniHohenheim_Logo_4C_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9" y="2662936"/>
            <a:ext cx="5836007" cy="15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1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6" y="339502"/>
            <a:ext cx="786441" cy="3270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21" y="312991"/>
            <a:ext cx="864395" cy="35915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291" y="312990"/>
            <a:ext cx="1861351" cy="48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52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8" r:id="rId2"/>
    <p:sldLayoutId id="2147483689" r:id="rId3"/>
    <p:sldLayoutId id="2147483690" r:id="rId4"/>
    <p:sldLayoutId id="214748369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84730" y="1975670"/>
            <a:ext cx="8062370" cy="207563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DE" dirty="0"/>
              <a:t>Wie lässt sich die kontroverse Wahrnehmung der Landwirtschaft in der Öffentlichkeit aus der Sicht der Kommunikationswissenschaft erklären?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400" dirty="0"/>
              <a:t>Fakultät für Wirtschafts- und Sozialwissenschaften, Institut für Kommunikationswissenschaft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82600" y="3873500"/>
            <a:ext cx="8089901" cy="2743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rgbClr val="003F75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2200" b="1" dirty="0">
                <a:solidFill>
                  <a:srgbClr val="003F75"/>
                </a:solidFill>
                <a:latin typeface="Arial"/>
                <a:cs typeface="Arial"/>
              </a:rPr>
              <a:t>Prof. Dr. Jens Vogelgesang</a:t>
            </a:r>
          </a:p>
          <a:p>
            <a:pPr marL="0" indent="0">
              <a:buNone/>
            </a:pPr>
            <a:endParaRPr lang="de-DE" sz="1800" dirty="0">
              <a:solidFill>
                <a:srgbClr val="003F75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3F75"/>
                </a:solidFill>
                <a:latin typeface="Arial"/>
                <a:cs typeface="Arial"/>
              </a:rPr>
              <a:t>Vortrag auf dem Dritten </a:t>
            </a:r>
            <a:r>
              <a:rPr lang="de-DE" sz="1800" dirty="0" err="1">
                <a:solidFill>
                  <a:srgbClr val="003F75"/>
                </a:solidFill>
                <a:latin typeface="Arial"/>
                <a:cs typeface="Arial"/>
              </a:rPr>
              <a:t>Hohenheimer</a:t>
            </a:r>
            <a:r>
              <a:rPr lang="de-DE" sz="1800" dirty="0">
                <a:solidFill>
                  <a:srgbClr val="003F75"/>
                </a:solidFill>
                <a:latin typeface="Arial"/>
                <a:cs typeface="Arial"/>
              </a:rPr>
              <a:t> Landwirtschaftsdialog am 19.04.2018</a:t>
            </a:r>
          </a:p>
        </p:txBody>
      </p:sp>
    </p:spTree>
    <p:extLst>
      <p:ext uri="{BB962C8B-B14F-4D97-AF65-F5344CB8AC3E}">
        <p14:creationId xmlns:p14="http://schemas.microsoft.com/office/powerpoint/2010/main" val="34505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18087"/>
            <a:ext cx="8260320" cy="572613"/>
          </a:xfrm>
        </p:spPr>
        <p:txBody>
          <a:bodyPr/>
          <a:lstStyle/>
          <a:p>
            <a:r>
              <a:rPr lang="de-DE" sz="2400" dirty="0"/>
              <a:t>Journalismus: Selektionskriterien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4730" y="1997317"/>
            <a:ext cx="7757570" cy="1457083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de-DE" sz="2000" dirty="0"/>
              <a:t>Journalisten konstruieren Realität qua Nachrichtenselektion und Nachrichtenaufbereitung.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de-DE" sz="2000" dirty="0"/>
              <a:t>Nur Ereignisse / Themen mit Nachrichtenwert werden berichtet. 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de-DE" sz="2000" dirty="0"/>
              <a:t>Formel: Nachrichtenwert = Summe der Nachrichtenfaktoren</a:t>
            </a:r>
          </a:p>
          <a:p>
            <a:pPr>
              <a:lnSpc>
                <a:spcPct val="120000"/>
              </a:lnSpc>
            </a:pPr>
            <a:endParaRPr lang="de-DE" sz="2000" b="1" dirty="0"/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de-DE" sz="2000" b="1" dirty="0"/>
              <a:t>Nachrichtenfaktoren (Auswahl)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6317" y="4660900"/>
            <a:ext cx="3691983" cy="2146300"/>
          </a:xfrm>
        </p:spPr>
        <p:txBody>
          <a:bodyPr numCol="1" spcCol="468000"/>
          <a:lstStyle/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Nähe des Ereignisses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Kontinuität des Thema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Einfluss von Sprechern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Prominenz von Sprechern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Reichweite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Überraschung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endParaRPr lang="de-DE" sz="2000" dirty="0"/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endParaRPr lang="de-DE" sz="200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397917" y="4659300"/>
            <a:ext cx="3691983" cy="2146300"/>
          </a:xfrm>
        </p:spPr>
        <p:txBody>
          <a:bodyPr numCol="1" spcCol="468000"/>
          <a:lstStyle/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Erfolg / Gewinn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Schaden / Verlust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Kontroverse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Aggression / Gewalt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Demonstration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r>
              <a:rPr lang="de-DE" sz="2000" dirty="0"/>
              <a:t>Visualisierbarkeit</a:t>
            </a:r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endParaRPr lang="de-DE" sz="2000" dirty="0"/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endParaRPr lang="de-DE" sz="2000" dirty="0"/>
          </a:p>
          <a:p>
            <a:pPr marL="342900" indent="-342900">
              <a:spcBef>
                <a:spcPts val="0"/>
              </a:spcBef>
              <a:buFont typeface="Symbol" charset="2"/>
              <a:buChar char="-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961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18087"/>
            <a:ext cx="8260320" cy="572613"/>
          </a:xfrm>
        </p:spPr>
        <p:txBody>
          <a:bodyPr/>
          <a:lstStyle/>
          <a:p>
            <a:r>
              <a:rPr lang="de-DE" sz="2400" dirty="0"/>
              <a:t>Nachrichtenfaktor: Nähe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2600" y="6057900"/>
            <a:ext cx="3962400" cy="5715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de-DE" sz="2000" dirty="0"/>
              <a:t>2016</a:t>
            </a:r>
          </a:p>
        </p:txBody>
      </p:sp>
      <p:pic>
        <p:nvPicPr>
          <p:cNvPr id="4" name="Bild 3" descr="GEA_GESG_20161110_HP_6_p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854200"/>
            <a:ext cx="5702300" cy="4273578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65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18087"/>
            <a:ext cx="8260320" cy="572613"/>
          </a:xfrm>
        </p:spPr>
        <p:txBody>
          <a:bodyPr/>
          <a:lstStyle/>
          <a:p>
            <a:r>
              <a:rPr lang="de-DE" sz="2400" dirty="0"/>
              <a:t>Nachrichtenfaktor: Kontinuität</a:t>
            </a:r>
          </a:p>
        </p:txBody>
      </p:sp>
      <p:pic>
        <p:nvPicPr>
          <p:cNvPr id="9" name="Bild 8" descr="pdfhb20100510018_p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854199"/>
            <a:ext cx="3644900" cy="4200313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2600" y="6057900"/>
            <a:ext cx="3962400" cy="5715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de-DE" sz="2000" dirty="0"/>
              <a:t>2010</a:t>
            </a:r>
          </a:p>
        </p:txBody>
      </p:sp>
      <p:pic>
        <p:nvPicPr>
          <p:cNvPr id="11" name="Bild 10" descr="0002117595_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2341922"/>
            <a:ext cx="4521200" cy="3037755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419600" y="6057900"/>
            <a:ext cx="3962400" cy="5715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de-DE" sz="20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5415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18087"/>
            <a:ext cx="8260320" cy="572613"/>
          </a:xfrm>
        </p:spPr>
        <p:txBody>
          <a:bodyPr/>
          <a:lstStyle/>
          <a:p>
            <a:r>
              <a:rPr lang="de-DE" sz="2400" dirty="0"/>
              <a:t>Journalismus: Vermittlungslogik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4730" y="1997317"/>
            <a:ext cx="7605170" cy="4517783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de-DE" sz="2000" dirty="0"/>
              <a:t>Nachrichten richten sich an ein Laienpublikum.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de-DE" sz="2000" dirty="0"/>
              <a:t>Laienorientierung sowie Platz- und Zeitmangel erfordern Komplexitätsreduktion. 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de-DE" sz="2000" dirty="0"/>
              <a:t>„Hochspielen“ von Nachrichtenfaktoren, damit sich Nachrichten besser verkaufen.</a:t>
            </a:r>
          </a:p>
        </p:txBody>
      </p:sp>
    </p:spTree>
    <p:extLst>
      <p:ext uri="{BB962C8B-B14F-4D97-AF65-F5344CB8AC3E}">
        <p14:creationId xmlns:p14="http://schemas.microsoft.com/office/powerpoint/2010/main" val="679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3111500" y="1460500"/>
            <a:ext cx="2882900" cy="977900"/>
          </a:xfrm>
          <a:prstGeom prst="rect">
            <a:avLst/>
          </a:prstGeom>
          <a:solidFill>
            <a:srgbClr val="6AADD4"/>
          </a:solidFill>
          <a:ln>
            <a:solidFill>
              <a:srgbClr val="6AADD4"/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870558"/>
            <a:ext cx="8748000" cy="572613"/>
          </a:xfrm>
        </p:spPr>
        <p:txBody>
          <a:bodyPr/>
          <a:lstStyle/>
          <a:p>
            <a:r>
              <a:rPr lang="de-DE" sz="2400"/>
              <a:t>Moderne </a:t>
            </a:r>
            <a:r>
              <a:rPr lang="de-DE" sz="2400" dirty="0"/>
              <a:t>Öffentlichkeit im Internet-Zeitalter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098800" y="6400800"/>
            <a:ext cx="2971800" cy="8509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de-DE" sz="2000" b="1" dirty="0"/>
              <a:t>Arena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17" name="Rechteck 16"/>
          <p:cNvSpPr/>
          <p:nvPr/>
        </p:nvSpPr>
        <p:spPr>
          <a:xfrm>
            <a:off x="3111500" y="3352800"/>
            <a:ext cx="2882900" cy="3035300"/>
          </a:xfrm>
          <a:prstGeom prst="rect">
            <a:avLst/>
          </a:prstGeom>
          <a:solidFill>
            <a:srgbClr val="6AADD4"/>
          </a:solidFill>
          <a:ln>
            <a:solidFill>
              <a:srgbClr val="6AADD4"/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Bild 20" descr="Gruene_Logo_RGB_aufTransparent_hellesBlau_aufGru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87" y="5670550"/>
            <a:ext cx="1077773" cy="647700"/>
          </a:xfrm>
          <a:prstGeom prst="rect">
            <a:avLst/>
          </a:prstGeom>
        </p:spPr>
      </p:pic>
      <p:pic>
        <p:nvPicPr>
          <p:cNvPr id="22" name="Bild 21" descr="1037px-BUND-Logo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85" y="3911600"/>
            <a:ext cx="1481429" cy="540000"/>
          </a:xfrm>
          <a:prstGeom prst="rect">
            <a:avLst/>
          </a:prstGeom>
        </p:spPr>
      </p:pic>
      <p:pic>
        <p:nvPicPr>
          <p:cNvPr id="24" name="Bild 23" descr="Uni-Hohenheim-Logo-Blau-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4991100"/>
            <a:ext cx="1854200" cy="479440"/>
          </a:xfrm>
          <a:prstGeom prst="rect">
            <a:avLst/>
          </a:prstGeom>
        </p:spPr>
      </p:pic>
      <p:pic>
        <p:nvPicPr>
          <p:cNvPr id="25" name="Bild 24" descr="Logo.DBV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38" y="3854449"/>
            <a:ext cx="1146062" cy="1125051"/>
          </a:xfrm>
          <a:prstGeom prst="rect">
            <a:avLst/>
          </a:prstGeom>
        </p:spPr>
      </p:pic>
      <p:cxnSp>
        <p:nvCxnSpPr>
          <p:cNvPr id="37" name="Gewinkelte Verbindung 36"/>
          <p:cNvCxnSpPr/>
          <p:nvPr/>
        </p:nvCxnSpPr>
        <p:spPr>
          <a:xfrm>
            <a:off x="2882900" y="2819400"/>
            <a:ext cx="1512000" cy="482400"/>
          </a:xfrm>
          <a:prstGeom prst="bentConnector2">
            <a:avLst/>
          </a:prstGeom>
          <a:ln w="76200">
            <a:solidFill>
              <a:srgbClr val="003F75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/>
          <p:nvPr/>
        </p:nvCxnSpPr>
        <p:spPr>
          <a:xfrm rot="10800000" flipV="1">
            <a:off x="4711000" y="2819402"/>
            <a:ext cx="1512000" cy="482597"/>
          </a:xfrm>
          <a:prstGeom prst="bentConnector2">
            <a:avLst/>
          </a:prstGeom>
          <a:ln w="76200">
            <a:solidFill>
              <a:srgbClr val="003F75"/>
            </a:solidFill>
            <a:headEnd type="triangle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93700" y="4102775"/>
            <a:ext cx="26289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Parteien, Politiker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Unternehmen, CEO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Universitäten, Rektor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Verbände, Vorsitzende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Bürgerinitiativen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Bürger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...</a:t>
            </a:r>
          </a:p>
        </p:txBody>
      </p:sp>
      <p:sp>
        <p:nvSpPr>
          <p:cNvPr id="47" name="Rechteck 46"/>
          <p:cNvSpPr/>
          <p:nvPr/>
        </p:nvSpPr>
        <p:spPr>
          <a:xfrm>
            <a:off x="6299200" y="4090075"/>
            <a:ext cx="2717800" cy="2510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Bürger</a:t>
            </a:r>
          </a:p>
          <a:p>
            <a:pPr>
              <a:spcBef>
                <a:spcPts val="500"/>
              </a:spcBef>
            </a:pPr>
            <a:endParaRPr lang="de-DE" sz="1600" dirty="0">
              <a:solidFill>
                <a:srgbClr val="003F75"/>
              </a:solidFill>
              <a:latin typeface="Arial"/>
              <a:cs typeface="Arial"/>
            </a:endParaRP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Parteien, Politiker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Unternehmen, CEO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Universitäten, Rektor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Verbände, Vorsitzende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Bürgerinitiativen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...</a:t>
            </a:r>
          </a:p>
        </p:txBody>
      </p:sp>
      <p:cxnSp>
        <p:nvCxnSpPr>
          <p:cNvPr id="50" name="Gerade Verbindung 49"/>
          <p:cNvCxnSpPr/>
          <p:nvPr/>
        </p:nvCxnSpPr>
        <p:spPr>
          <a:xfrm>
            <a:off x="3924300" y="2476500"/>
            <a:ext cx="0" cy="736600"/>
          </a:xfrm>
          <a:prstGeom prst="line">
            <a:avLst/>
          </a:prstGeom>
          <a:ln w="76200">
            <a:solidFill>
              <a:srgbClr val="8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105400" y="2476500"/>
            <a:ext cx="0" cy="736600"/>
          </a:xfrm>
          <a:prstGeom prst="line">
            <a:avLst/>
          </a:prstGeom>
          <a:ln w="76200">
            <a:solidFill>
              <a:srgbClr val="8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93700" y="2832100"/>
            <a:ext cx="3274469" cy="9906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Aufmerksamkeit erzeugen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Deutungsstrategien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de-DE" sz="1600" dirty="0"/>
              <a:t>Interessen durchsetzen</a:t>
            </a:r>
          </a:p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566965" y="2819400"/>
            <a:ext cx="2297635" cy="10172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Beobachten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Informieren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Meinung bilden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Artikulation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098800" y="3276600"/>
            <a:ext cx="2933700" cy="8509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de-DE" sz="2400" dirty="0">
                <a:solidFill>
                  <a:srgbClr val="FFFFFF"/>
                </a:solidFill>
              </a:rPr>
              <a:t>Thema: </a:t>
            </a:r>
            <a:r>
              <a:rPr lang="de-DE" sz="2400" dirty="0" err="1">
                <a:solidFill>
                  <a:srgbClr val="FFFFFF"/>
                </a:solidFill>
              </a:rPr>
              <a:t>Glyphosat</a:t>
            </a: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2" name="Bild 1" descr="fd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5615940"/>
            <a:ext cx="1016000" cy="56896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3700" y="180340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0"/>
              </a:spcBef>
            </a:pPr>
            <a:r>
              <a:rPr lang="de-DE" sz="4000" dirty="0">
                <a:solidFill>
                  <a:srgbClr val="003F75"/>
                </a:solidFill>
                <a:latin typeface="Arial"/>
                <a:cs typeface="Arial"/>
                <a:sym typeface="Webdings"/>
              </a:rPr>
              <a:t></a:t>
            </a:r>
          </a:p>
          <a:p>
            <a:pPr marL="266700" indent="-266700">
              <a:spcBef>
                <a:spcPts val="0"/>
              </a:spcBef>
            </a:pPr>
            <a:r>
              <a:rPr lang="de-DE" sz="2000" b="1" dirty="0">
                <a:solidFill>
                  <a:srgbClr val="003F75"/>
                </a:solidFill>
                <a:latin typeface="Arial"/>
                <a:cs typeface="Arial"/>
              </a:rPr>
              <a:t>Sprecher</a:t>
            </a:r>
            <a:endParaRPr lang="de-DE" sz="2000" dirty="0">
              <a:solidFill>
                <a:srgbClr val="003F75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53300" y="1803400"/>
            <a:ext cx="1612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r">
              <a:spcBef>
                <a:spcPts val="0"/>
              </a:spcBef>
            </a:pPr>
            <a:r>
              <a:rPr lang="de-DE" sz="4000" dirty="0">
                <a:solidFill>
                  <a:srgbClr val="003F75"/>
                </a:solidFill>
                <a:latin typeface="Arial"/>
                <a:cs typeface="Arial"/>
                <a:sym typeface="Webdings"/>
              </a:rPr>
              <a:t></a:t>
            </a:r>
            <a:r>
              <a:rPr lang="de-DE" sz="4000" dirty="0">
                <a:solidFill>
                  <a:srgbClr val="003F75"/>
                </a:solidFill>
                <a:latin typeface="Arial"/>
                <a:cs typeface="Arial"/>
              </a:rPr>
              <a:t> </a:t>
            </a:r>
            <a:endParaRPr lang="de-DE" sz="4000" b="1" dirty="0">
              <a:solidFill>
                <a:srgbClr val="003F75"/>
              </a:solidFill>
              <a:latin typeface="Arial"/>
              <a:cs typeface="Arial"/>
            </a:endParaRPr>
          </a:p>
          <a:p>
            <a:pPr marL="266700" indent="-266700" algn="r">
              <a:spcBef>
                <a:spcPts val="0"/>
              </a:spcBef>
            </a:pPr>
            <a:r>
              <a:rPr lang="de-DE" sz="2000" b="1" dirty="0">
                <a:solidFill>
                  <a:srgbClr val="003F75"/>
                </a:solidFill>
                <a:latin typeface="Arial"/>
                <a:cs typeface="Arial"/>
              </a:rPr>
              <a:t>Galerie</a:t>
            </a:r>
            <a:endParaRPr lang="de-DE" sz="2000" dirty="0">
              <a:solidFill>
                <a:srgbClr val="003F75"/>
              </a:solidFill>
              <a:latin typeface="Arial"/>
              <a:cs typeface="Arial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993900" y="2336632"/>
            <a:ext cx="5359400" cy="0"/>
          </a:xfrm>
          <a:prstGeom prst="straightConnector1">
            <a:avLst/>
          </a:prstGeom>
          <a:ln w="76200">
            <a:solidFill>
              <a:srgbClr val="003F7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1" descr="instagram-logo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1638300"/>
            <a:ext cx="393700" cy="393700"/>
          </a:xfrm>
          <a:prstGeom prst="rect">
            <a:avLst/>
          </a:prstGeom>
        </p:spPr>
      </p:pic>
      <p:pic>
        <p:nvPicPr>
          <p:cNvPr id="13" name="Bild 12" descr="facebook-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612900"/>
            <a:ext cx="419100" cy="419100"/>
          </a:xfrm>
          <a:prstGeom prst="rect">
            <a:avLst/>
          </a:prstGeom>
        </p:spPr>
      </p:pic>
      <p:pic>
        <p:nvPicPr>
          <p:cNvPr id="14" name="Bild 13" descr="Twitter_bird_logo_2012.sv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60" y="1600000"/>
            <a:ext cx="531040" cy="432000"/>
          </a:xfrm>
          <a:prstGeom prst="rect">
            <a:avLst/>
          </a:prstGeom>
        </p:spPr>
      </p:pic>
      <p:pic>
        <p:nvPicPr>
          <p:cNvPr id="15" name="Bild 14" descr="2000px-YouTube_Logo.svg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16" y="1669796"/>
            <a:ext cx="845284" cy="362204"/>
          </a:xfrm>
          <a:prstGeom prst="rect">
            <a:avLst/>
          </a:prstGeom>
        </p:spPr>
      </p:pic>
      <p:cxnSp>
        <p:nvCxnSpPr>
          <p:cNvPr id="19" name="Gerade Verbindung 18"/>
          <p:cNvCxnSpPr>
            <a:stCxn id="33" idx="2"/>
            <a:endCxn id="17" idx="0"/>
          </p:cNvCxnSpPr>
          <p:nvPr/>
        </p:nvCxnSpPr>
        <p:spPr>
          <a:xfrm>
            <a:off x="4552950" y="2438400"/>
            <a:ext cx="0" cy="914400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64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84730" y="1975670"/>
            <a:ext cx="8062370" cy="207563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DE" dirty="0"/>
              <a:t>Wie lässt sich die kontroverse Wahrnehmung der Landwirtschaft in der Öffentlichkeit aus der Sicht der Kommunikationswissenschaft erklären?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400" dirty="0"/>
              <a:t>Fakultät für Wirtschafts- und Sozialwissenschaften, Institut für Kommunikationswissenschaft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82600" y="3873500"/>
            <a:ext cx="8089901" cy="2743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rgbClr val="003F75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2200" b="1" dirty="0">
                <a:solidFill>
                  <a:srgbClr val="003F75"/>
                </a:solidFill>
                <a:latin typeface="Arial"/>
                <a:cs typeface="Arial"/>
              </a:rPr>
              <a:t>Prof. Dr. Jens Vogelgesang</a:t>
            </a:r>
          </a:p>
          <a:p>
            <a:pPr marL="0" indent="0">
              <a:buNone/>
            </a:pPr>
            <a:endParaRPr lang="de-DE" sz="1800" dirty="0">
              <a:solidFill>
                <a:srgbClr val="003F75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3F75"/>
                </a:solidFill>
                <a:latin typeface="Arial"/>
                <a:cs typeface="Arial"/>
              </a:rPr>
              <a:t>Vortrag auf dem Dritten </a:t>
            </a:r>
            <a:r>
              <a:rPr lang="de-DE" sz="1800" dirty="0" err="1">
                <a:solidFill>
                  <a:srgbClr val="003F75"/>
                </a:solidFill>
                <a:latin typeface="Arial"/>
                <a:cs typeface="Arial"/>
              </a:rPr>
              <a:t>Hohenheimer</a:t>
            </a:r>
            <a:r>
              <a:rPr lang="de-DE" sz="1800" dirty="0">
                <a:solidFill>
                  <a:srgbClr val="003F75"/>
                </a:solidFill>
                <a:latin typeface="Arial"/>
                <a:cs typeface="Arial"/>
              </a:rPr>
              <a:t> Landwirtschaftsdialog am 19.04.2018</a:t>
            </a:r>
          </a:p>
        </p:txBody>
      </p:sp>
    </p:spTree>
    <p:extLst>
      <p:ext uri="{BB962C8B-B14F-4D97-AF65-F5344CB8AC3E}">
        <p14:creationId xmlns:p14="http://schemas.microsoft.com/office/powerpoint/2010/main" val="366644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64258"/>
            <a:ext cx="8748000" cy="572613"/>
          </a:xfrm>
        </p:spPr>
        <p:txBody>
          <a:bodyPr/>
          <a:lstStyle/>
          <a:p>
            <a:r>
              <a:rPr lang="de-DE" sz="2400" dirty="0"/>
              <a:t>Mein persönliches Bild der Landwirtschaft...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197100" y="5854700"/>
            <a:ext cx="3962400" cy="571500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de-DE" sz="2000" dirty="0"/>
              <a:t>Jens beim Melken im Jahr 1982</a:t>
            </a:r>
          </a:p>
        </p:txBody>
      </p:sp>
      <p:pic>
        <p:nvPicPr>
          <p:cNvPr id="4" name="Bild 3" descr="Epson_p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73" y="2197100"/>
            <a:ext cx="5443053" cy="3666271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32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64258"/>
            <a:ext cx="8748000" cy="572613"/>
          </a:xfrm>
        </p:spPr>
        <p:txBody>
          <a:bodyPr/>
          <a:lstStyle/>
          <a:p>
            <a:r>
              <a:rPr lang="de-DE" sz="2400" dirty="0"/>
              <a:t>Niklas Luhmann über die Rolle der Medien (1996)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95300" y="4940300"/>
            <a:ext cx="7313070" cy="1498600"/>
          </a:xfrm>
        </p:spPr>
        <p:txBody>
          <a:bodyPr/>
          <a:lstStyle/>
          <a:p>
            <a:pPr>
              <a:lnSpc>
                <a:spcPct val="140000"/>
              </a:lnSpc>
            </a:pPr>
            <a:endParaRPr lang="de-DE" sz="2000" dirty="0"/>
          </a:p>
          <a:p>
            <a:pPr algn="ctr">
              <a:lnSpc>
                <a:spcPct val="140000"/>
              </a:lnSpc>
            </a:pPr>
            <a:r>
              <a:rPr lang="de-DE" sz="2000" dirty="0"/>
              <a:t>„Was wir über unsere Gesellschaft, ja über die Welt, </a:t>
            </a:r>
            <a:br>
              <a:rPr lang="de-DE" sz="2000" dirty="0"/>
            </a:br>
            <a:r>
              <a:rPr lang="de-DE" sz="2000" dirty="0"/>
              <a:t>in der wir leben, wissen, wissen wir durch die Medien.“</a:t>
            </a:r>
          </a:p>
        </p:txBody>
      </p:sp>
      <p:pic>
        <p:nvPicPr>
          <p:cNvPr id="3" name="Bild 2" descr="Niklas-Luhmann-1080x6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2120900"/>
            <a:ext cx="5226050" cy="3266282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59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64258"/>
            <a:ext cx="8748000" cy="572613"/>
          </a:xfrm>
        </p:spPr>
        <p:txBody>
          <a:bodyPr/>
          <a:lstStyle/>
          <a:p>
            <a:r>
              <a:rPr lang="de-DE" sz="2400" dirty="0"/>
              <a:t>Bücher kultivieren Vorstellungsbilder</a:t>
            </a:r>
          </a:p>
        </p:txBody>
      </p:sp>
      <p:pic>
        <p:nvPicPr>
          <p:cNvPr id="10" name="Bild 9" descr="wimmelbuch_mitgutsch_-_Google-Suc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854199"/>
            <a:ext cx="7150100" cy="4661525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92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64258"/>
            <a:ext cx="8748000" cy="572613"/>
          </a:xfrm>
        </p:spPr>
        <p:txBody>
          <a:bodyPr/>
          <a:lstStyle/>
          <a:p>
            <a:r>
              <a:rPr lang="de-DE" sz="2400" dirty="0"/>
              <a:t>Zeichentrickserien kultivieren Vorstellungsbilder</a:t>
            </a:r>
          </a:p>
        </p:txBody>
      </p:sp>
      <p:pic>
        <p:nvPicPr>
          <p:cNvPr id="4" name="Bild 3" descr="61DITxoY2Y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924299"/>
            <a:ext cx="2611694" cy="2590801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Bild 1" descr="Meine_Freundin_Conni_Staffel_1_Folge_9_Conni_auf_dem_Bauernhof__GANZE_FOLGE__-_YouTu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058282"/>
            <a:ext cx="4699000" cy="2322835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 5" descr="heid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28" y="1854200"/>
            <a:ext cx="2695143" cy="190500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79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64258"/>
            <a:ext cx="8748000" cy="572613"/>
          </a:xfrm>
        </p:spPr>
        <p:txBody>
          <a:bodyPr/>
          <a:lstStyle/>
          <a:p>
            <a:r>
              <a:rPr lang="de-DE" sz="2400" dirty="0"/>
              <a:t>Abendprogramm kultiviert Vorstellungsbilder</a:t>
            </a:r>
          </a:p>
        </p:txBody>
      </p:sp>
      <p:pic>
        <p:nvPicPr>
          <p:cNvPr id="3" name="Bild 2" descr="710czEnW9+L._SL1200_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854200"/>
            <a:ext cx="3301471" cy="466090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Bild 3" descr="54647-bauer-sucht-frau-rt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869403"/>
            <a:ext cx="4020720" cy="2540797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93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64258"/>
            <a:ext cx="8748000" cy="572613"/>
          </a:xfrm>
        </p:spPr>
        <p:txBody>
          <a:bodyPr/>
          <a:lstStyle/>
          <a:p>
            <a:r>
              <a:rPr lang="de-DE" sz="2400" dirty="0"/>
              <a:t>Werbung kultiviert Vorstellungsbilder</a:t>
            </a:r>
          </a:p>
        </p:txBody>
      </p:sp>
      <p:pic>
        <p:nvPicPr>
          <p:cNvPr id="2" name="Bild 1" descr="Vollbild_19_04_18__11_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44" y="2616200"/>
            <a:ext cx="3766886" cy="247650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 6" descr="71c75fa81269e9f7ecffb3d6cb9a58a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619375"/>
            <a:ext cx="3726604" cy="248285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45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64258"/>
            <a:ext cx="8748000" cy="572613"/>
          </a:xfrm>
        </p:spPr>
        <p:txBody>
          <a:bodyPr/>
          <a:lstStyle/>
          <a:p>
            <a:r>
              <a:rPr lang="de-DE" sz="2400" dirty="0"/>
              <a:t>Drei Formen von Öffentlichkeit</a:t>
            </a:r>
          </a:p>
        </p:txBody>
      </p:sp>
      <p:pic>
        <p:nvPicPr>
          <p:cNvPr id="6" name="Bild 5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2120899"/>
            <a:ext cx="2704917" cy="180000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 6" descr="Kauder_parteita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00" y="2120900"/>
            <a:ext cx="2400000" cy="180000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8" descr="1806779224-fernsehen_dpa-2pe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00" y="4494000"/>
            <a:ext cx="3199999" cy="180000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31800" y="3848100"/>
            <a:ext cx="2717800" cy="5715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de-DE" sz="2000" dirty="0"/>
              <a:t>Zufällige Begegnung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962400" y="3848100"/>
            <a:ext cx="3962400" cy="571500"/>
          </a:xfrm>
        </p:spPr>
        <p:txBody>
          <a:bodyPr/>
          <a:lstStyle/>
          <a:p>
            <a:pPr algn="r">
              <a:lnSpc>
                <a:spcPct val="140000"/>
              </a:lnSpc>
            </a:pPr>
            <a:r>
              <a:rPr lang="de-DE" sz="2000" dirty="0"/>
              <a:t>Versammlungsöffentlichkeit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159000" y="6286500"/>
            <a:ext cx="3962400" cy="571500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de-DE" sz="2000" dirty="0"/>
              <a:t>Massenmedienkommunikation</a:t>
            </a:r>
          </a:p>
        </p:txBody>
      </p:sp>
    </p:spTree>
    <p:extLst>
      <p:ext uri="{BB962C8B-B14F-4D97-AF65-F5344CB8AC3E}">
        <p14:creationId xmlns:p14="http://schemas.microsoft.com/office/powerpoint/2010/main" val="12456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000" y="1264258"/>
            <a:ext cx="8748000" cy="572613"/>
          </a:xfrm>
        </p:spPr>
        <p:txBody>
          <a:bodyPr/>
          <a:lstStyle/>
          <a:p>
            <a:r>
              <a:rPr lang="de-DE" sz="2400" dirty="0"/>
              <a:t>Arena-Modell moderner Öffentlichkeit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098800" y="6273800"/>
            <a:ext cx="2971800" cy="8509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de-DE" sz="2000" b="1" dirty="0"/>
              <a:t>Arena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17" name="Rechteck 16"/>
          <p:cNvSpPr/>
          <p:nvPr/>
        </p:nvSpPr>
        <p:spPr>
          <a:xfrm>
            <a:off x="3111500" y="3225800"/>
            <a:ext cx="2882900" cy="3035300"/>
          </a:xfrm>
          <a:prstGeom prst="rect">
            <a:avLst/>
          </a:prstGeom>
          <a:solidFill>
            <a:srgbClr val="6AADD4"/>
          </a:solidFill>
          <a:ln>
            <a:solidFill>
              <a:srgbClr val="6AADD4"/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Bild 20" descr="Gruene_Logo_RGB_aufTransparent_hellesBlau_aufGru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87" y="5543550"/>
            <a:ext cx="1077773" cy="647700"/>
          </a:xfrm>
          <a:prstGeom prst="rect">
            <a:avLst/>
          </a:prstGeom>
        </p:spPr>
      </p:pic>
      <p:pic>
        <p:nvPicPr>
          <p:cNvPr id="22" name="Bild 21" descr="1037px-BUND-Logo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85" y="3784600"/>
            <a:ext cx="1481429" cy="540000"/>
          </a:xfrm>
          <a:prstGeom prst="rect">
            <a:avLst/>
          </a:prstGeom>
        </p:spPr>
      </p:pic>
      <p:pic>
        <p:nvPicPr>
          <p:cNvPr id="24" name="Bild 23" descr="Uni-Hohenheim-Logo-Blau-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4864100"/>
            <a:ext cx="1854200" cy="479440"/>
          </a:xfrm>
          <a:prstGeom prst="rect">
            <a:avLst/>
          </a:prstGeom>
        </p:spPr>
      </p:pic>
      <p:pic>
        <p:nvPicPr>
          <p:cNvPr id="25" name="Bild 24" descr="Logo.DBV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38" y="3727449"/>
            <a:ext cx="1146062" cy="1125051"/>
          </a:xfrm>
          <a:prstGeom prst="rect">
            <a:avLst/>
          </a:prstGeom>
        </p:spPr>
      </p:pic>
      <p:cxnSp>
        <p:nvCxnSpPr>
          <p:cNvPr id="37" name="Gewinkelte Verbindung 36"/>
          <p:cNvCxnSpPr/>
          <p:nvPr/>
        </p:nvCxnSpPr>
        <p:spPr>
          <a:xfrm>
            <a:off x="2882900" y="2692400"/>
            <a:ext cx="1512000" cy="482400"/>
          </a:xfrm>
          <a:prstGeom prst="bentConnector2">
            <a:avLst/>
          </a:prstGeom>
          <a:ln w="76200">
            <a:solidFill>
              <a:srgbClr val="003F75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/>
          <p:nvPr/>
        </p:nvCxnSpPr>
        <p:spPr>
          <a:xfrm rot="10800000" flipV="1">
            <a:off x="4711000" y="2692402"/>
            <a:ext cx="1512000" cy="482597"/>
          </a:xfrm>
          <a:prstGeom prst="bentConnector2">
            <a:avLst/>
          </a:prstGeom>
          <a:ln w="76200">
            <a:solidFill>
              <a:srgbClr val="003F75"/>
            </a:solidFill>
            <a:headEnd type="triangle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93700" y="3975775"/>
            <a:ext cx="26289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Parteien, Politiker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Unternehmen, CEO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Universitäten, Rektor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Verbände, Vorsitzende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Bürgerinitiativen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Bürger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...</a:t>
            </a:r>
          </a:p>
        </p:txBody>
      </p:sp>
      <p:sp>
        <p:nvSpPr>
          <p:cNvPr id="47" name="Rechteck 46"/>
          <p:cNvSpPr/>
          <p:nvPr/>
        </p:nvSpPr>
        <p:spPr>
          <a:xfrm>
            <a:off x="6299200" y="3963075"/>
            <a:ext cx="2717800" cy="2510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Bürger</a:t>
            </a:r>
          </a:p>
          <a:p>
            <a:pPr>
              <a:spcBef>
                <a:spcPts val="500"/>
              </a:spcBef>
            </a:pPr>
            <a:endParaRPr lang="de-DE" sz="1600" dirty="0">
              <a:solidFill>
                <a:srgbClr val="003F75"/>
              </a:solidFill>
              <a:latin typeface="Arial"/>
              <a:cs typeface="Arial"/>
            </a:endParaRP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Parteien, Politiker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Unternehmen, CEO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Universitäten, Rektor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Verbände, Vorsitzende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Bürgerinitiativen</a:t>
            </a:r>
          </a:p>
          <a:p>
            <a:pPr marL="266700" indent="-266700">
              <a:spcBef>
                <a:spcPts val="500"/>
              </a:spcBef>
              <a:buFont typeface="Wingdings" charset="2"/>
              <a:buChar char="§"/>
            </a:pPr>
            <a:r>
              <a:rPr lang="de-DE" sz="1600" dirty="0">
                <a:solidFill>
                  <a:srgbClr val="003F75"/>
                </a:solidFill>
                <a:latin typeface="Arial"/>
                <a:cs typeface="Arial"/>
              </a:rPr>
              <a:t>...</a:t>
            </a:r>
          </a:p>
        </p:txBody>
      </p:sp>
      <p:cxnSp>
        <p:nvCxnSpPr>
          <p:cNvPr id="50" name="Gerade Verbindung 49"/>
          <p:cNvCxnSpPr/>
          <p:nvPr/>
        </p:nvCxnSpPr>
        <p:spPr>
          <a:xfrm>
            <a:off x="3924300" y="2349500"/>
            <a:ext cx="0" cy="736600"/>
          </a:xfrm>
          <a:prstGeom prst="line">
            <a:avLst/>
          </a:prstGeom>
          <a:ln w="76200">
            <a:solidFill>
              <a:srgbClr val="8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1924479" y="1727200"/>
            <a:ext cx="2249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800000"/>
                </a:solidFill>
                <a:latin typeface="Arial"/>
                <a:cs typeface="Arial"/>
              </a:rPr>
              <a:t>Selektionskriterien &amp; </a:t>
            </a:r>
            <a:br>
              <a:rPr lang="de-DE" sz="1600" b="1" dirty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de-DE" sz="1600" b="1" dirty="0">
                <a:solidFill>
                  <a:srgbClr val="800000"/>
                </a:solidFill>
                <a:latin typeface="Arial"/>
                <a:cs typeface="Arial"/>
              </a:rPr>
              <a:t>Vermittlungslogik </a:t>
            </a:r>
            <a:br>
              <a:rPr lang="de-DE" sz="1600" b="1" dirty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de-DE" sz="1600" b="1" dirty="0">
                <a:solidFill>
                  <a:srgbClr val="800000"/>
                </a:solidFill>
                <a:latin typeface="Arial"/>
                <a:cs typeface="Arial"/>
              </a:rPr>
              <a:t>des Journalismus</a:t>
            </a:r>
          </a:p>
        </p:txBody>
      </p:sp>
      <p:cxnSp>
        <p:nvCxnSpPr>
          <p:cNvPr id="20" name="Gerade Verbindung 19"/>
          <p:cNvCxnSpPr/>
          <p:nvPr/>
        </p:nvCxnSpPr>
        <p:spPr>
          <a:xfrm>
            <a:off x="5105400" y="2349500"/>
            <a:ext cx="0" cy="736600"/>
          </a:xfrm>
          <a:prstGeom prst="line">
            <a:avLst/>
          </a:prstGeom>
          <a:ln w="76200">
            <a:solidFill>
              <a:srgbClr val="8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5175679" y="1765300"/>
            <a:ext cx="2560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800000"/>
                </a:solidFill>
                <a:latin typeface="Arial"/>
                <a:cs typeface="Arial"/>
              </a:rPr>
              <a:t>Selektive Wahrnehmung</a:t>
            </a:r>
          </a:p>
          <a:p>
            <a:r>
              <a:rPr lang="de-DE" sz="1600" b="1" dirty="0">
                <a:solidFill>
                  <a:srgbClr val="800000"/>
                </a:solidFill>
                <a:latin typeface="Arial"/>
                <a:cs typeface="Arial"/>
              </a:rPr>
              <a:t>Kognitive Verzerrungen</a:t>
            </a:r>
          </a:p>
          <a:p>
            <a:r>
              <a:rPr lang="de-DE" sz="1600" b="1" dirty="0">
                <a:solidFill>
                  <a:srgbClr val="800000"/>
                </a:solidFill>
                <a:latin typeface="Arial"/>
                <a:cs typeface="Arial"/>
              </a:rPr>
              <a:t>Involvement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93700" y="2705100"/>
            <a:ext cx="3274469" cy="9906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Aufmerksamkeit erzeugen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Deutungsstrategien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de-DE" sz="1600" dirty="0"/>
              <a:t>Interessen durchsetzen</a:t>
            </a:r>
          </a:p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566965" y="2692400"/>
            <a:ext cx="2297635" cy="10172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Beobachten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Informieren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de-DE" sz="1600" dirty="0"/>
              <a:t>Meinung bilden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098800" y="3149600"/>
            <a:ext cx="2933700" cy="8509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de-DE" sz="2400" dirty="0">
                <a:solidFill>
                  <a:srgbClr val="FFFFFF"/>
                </a:solidFill>
              </a:rPr>
              <a:t>Thema: </a:t>
            </a:r>
            <a:r>
              <a:rPr lang="de-DE" sz="2400" dirty="0" err="1">
                <a:solidFill>
                  <a:srgbClr val="FFFFFF"/>
                </a:solidFill>
              </a:rPr>
              <a:t>Glyphosat</a:t>
            </a: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2" name="Bild 1" descr="fd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5488940"/>
            <a:ext cx="1016000" cy="56896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3700" y="167640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0"/>
              </a:spcBef>
            </a:pPr>
            <a:r>
              <a:rPr lang="de-DE" sz="4000" dirty="0">
                <a:solidFill>
                  <a:srgbClr val="003F75"/>
                </a:solidFill>
                <a:latin typeface="Arial"/>
                <a:cs typeface="Arial"/>
                <a:sym typeface="Webdings"/>
              </a:rPr>
              <a:t></a:t>
            </a:r>
          </a:p>
          <a:p>
            <a:pPr marL="266700" indent="-266700">
              <a:spcBef>
                <a:spcPts val="0"/>
              </a:spcBef>
            </a:pPr>
            <a:r>
              <a:rPr lang="de-DE" sz="2000" b="1" dirty="0">
                <a:solidFill>
                  <a:srgbClr val="003F75"/>
                </a:solidFill>
                <a:latin typeface="Arial"/>
                <a:cs typeface="Arial"/>
              </a:rPr>
              <a:t>Sprecher</a:t>
            </a:r>
            <a:endParaRPr lang="de-DE" sz="2000" dirty="0">
              <a:solidFill>
                <a:srgbClr val="003F75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53300" y="1676400"/>
            <a:ext cx="1612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r">
              <a:spcBef>
                <a:spcPts val="0"/>
              </a:spcBef>
            </a:pPr>
            <a:r>
              <a:rPr lang="de-DE" sz="4000" dirty="0">
                <a:solidFill>
                  <a:srgbClr val="003F75"/>
                </a:solidFill>
                <a:latin typeface="Arial"/>
                <a:cs typeface="Arial"/>
                <a:sym typeface="Webdings"/>
              </a:rPr>
              <a:t></a:t>
            </a:r>
            <a:r>
              <a:rPr lang="de-DE" sz="4000" dirty="0">
                <a:solidFill>
                  <a:srgbClr val="003F75"/>
                </a:solidFill>
                <a:latin typeface="Arial"/>
                <a:cs typeface="Arial"/>
              </a:rPr>
              <a:t> </a:t>
            </a:r>
            <a:endParaRPr lang="de-DE" sz="4000" b="1" dirty="0">
              <a:solidFill>
                <a:srgbClr val="003F75"/>
              </a:solidFill>
              <a:latin typeface="Arial"/>
              <a:cs typeface="Arial"/>
            </a:endParaRPr>
          </a:p>
          <a:p>
            <a:pPr marL="266700" indent="-266700" algn="r">
              <a:spcBef>
                <a:spcPts val="0"/>
              </a:spcBef>
            </a:pPr>
            <a:r>
              <a:rPr lang="de-DE" sz="2000" b="1" dirty="0">
                <a:solidFill>
                  <a:srgbClr val="003F75"/>
                </a:solidFill>
                <a:latin typeface="Arial"/>
                <a:cs typeface="Arial"/>
              </a:rPr>
              <a:t>Galerie</a:t>
            </a:r>
            <a:endParaRPr lang="de-DE" sz="2000" dirty="0">
              <a:solidFill>
                <a:srgbClr val="003F7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1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7" grpId="0" animBg="1"/>
      <p:bldP spid="45" grpId="0"/>
      <p:bldP spid="47" grpId="0"/>
      <p:bldP spid="52" grpId="0"/>
      <p:bldP spid="23" grpId="0"/>
      <p:bldP spid="28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2018-03-15-Content-Marketing-Vogelges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ue Titelfolie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iße Titelfolie + Logo + 200 Jahre Sig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iße Titelfolie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ersion Fakultät + UH Logo + 200 Jah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2018-03-15-Content-Marketing-Vogelgesang.potx</Template>
  <TotalTime>0</TotalTime>
  <Words>343</Words>
  <Application>Microsoft Office PowerPoint</Application>
  <PresentationFormat>Bildschirmpräsentation (4:3)</PresentationFormat>
  <Paragraphs>116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Symbol</vt:lpstr>
      <vt:lpstr>Webdings</vt:lpstr>
      <vt:lpstr>Wingdings</vt:lpstr>
      <vt:lpstr>2018-03-15-Content-Marketing-Vogelgesang</vt:lpstr>
      <vt:lpstr>Blaue Titelfolie + Logo</vt:lpstr>
      <vt:lpstr>Weiße Titelfolie + Logo + 200 Jahre Signet</vt:lpstr>
      <vt:lpstr>Weiße Titelfolie + Logo</vt:lpstr>
      <vt:lpstr>Version Fakultät + UH Logo + 200 Jahre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Hohenheim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Untermann Astrid</dc:creator>
  <cp:lastModifiedBy>Stefan Neukirch</cp:lastModifiedBy>
  <cp:revision>511</cp:revision>
  <cp:lastPrinted>2018-04-04T15:31:13Z</cp:lastPrinted>
  <dcterms:created xsi:type="dcterms:W3CDTF">2018-01-17T09:01:26Z</dcterms:created>
  <dcterms:modified xsi:type="dcterms:W3CDTF">2018-04-19T15:43:47Z</dcterms:modified>
</cp:coreProperties>
</file>